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59" r:id="rId5"/>
    <p:sldId id="284" r:id="rId6"/>
    <p:sldId id="286" r:id="rId7"/>
    <p:sldId id="287" r:id="rId8"/>
    <p:sldId id="290" r:id="rId9"/>
    <p:sldId id="291" r:id="rId10"/>
    <p:sldId id="294" r:id="rId11"/>
    <p:sldId id="295" r:id="rId12"/>
    <p:sldId id="263" r:id="rId13"/>
    <p:sldId id="296" r:id="rId14"/>
    <p:sldId id="297" r:id="rId15"/>
    <p:sldId id="298" r:id="rId16"/>
    <p:sldId id="299" r:id="rId17"/>
    <p:sldId id="300" r:id="rId18"/>
    <p:sldId id="301" r:id="rId19"/>
    <p:sldId id="302" r:id="rId20"/>
    <p:sldId id="305" r:id="rId21"/>
    <p:sldId id="306" r:id="rId22"/>
    <p:sldId id="304" r:id="rId23"/>
    <p:sldId id="270" r:id="rId24"/>
    <p:sldId id="271" r:id="rId25"/>
    <p:sldId id="273" r:id="rId26"/>
    <p:sldId id="274" r:id="rId27"/>
    <p:sldId id="275" r:id="rId28"/>
    <p:sldId id="276" r:id="rId29"/>
    <p:sldId id="277" r:id="rId30"/>
    <p:sldId id="278" r:id="rId31"/>
    <p:sldId id="28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YA SIDDHANT" initials="AS" lastIdx="1" clrIdx="0">
    <p:extLst>
      <p:ext uri="{19B8F6BF-5375-455C-9EA6-DF929625EA0E}">
        <p15:presenceInfo xmlns:p15="http://schemas.microsoft.com/office/powerpoint/2012/main" userId="a3aea554521135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74" d="100"/>
          <a:sy n="74" d="100"/>
        </p:scale>
        <p:origin x="6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DITYA\Desktop\COPD\temp.csv"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DITYA\Desktop\COPD\temp.csv"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ADITYA\Desktop\INSURANCE\cluster.csv"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ADITYA\Desktop\COPD\temp.csv"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ITYA\Desktop\COPD\temp.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ITYA\Desktop\COPD\temp.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DITYA\Desktop\COPD\temp.csv"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DITYA\Desktop\COPD\temp.csv"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DITYA\Desktop\COPD\temp.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DITYA\Desktop\COPD\temp.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DITYA\Desktop\COPD\temp.csv"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dirty="0" smtClean="0"/>
              <a:t>BAR PLOT ‘DISHIS2TIMES’</a:t>
            </a:r>
            <a:endParaRPr lang="en-IN" dirty="0"/>
          </a:p>
        </c:rich>
      </c:tx>
      <c:layout>
        <c:manualLayout>
          <c:xMode val="edge"/>
          <c:yMode val="edge"/>
          <c:x val="0.16299383360212502"/>
          <c:y val="4.1321413244391429E-3"/>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temp!$A$10</c:f>
              <c:strCache>
                <c:ptCount val="1"/>
                <c:pt idx="0">
                  <c:v>Non-Exac</c:v>
                </c:pt>
              </c:strCache>
            </c:strRef>
          </c:tx>
          <c:spPr>
            <a:solidFill>
              <a:schemeClr val="accent4">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temp!$B$9:$D$9</c:f>
              <c:strCache>
                <c:ptCount val="3"/>
                <c:pt idx="0">
                  <c:v>0</c:v>
                </c:pt>
                <c:pt idx="1">
                  <c:v>0.08</c:v>
                </c:pt>
                <c:pt idx="2">
                  <c:v>0.16-1.00</c:v>
                </c:pt>
              </c:strCache>
            </c:strRef>
          </c:cat>
          <c:val>
            <c:numRef>
              <c:f>temp!$B$10:$D$10</c:f>
              <c:numCache>
                <c:formatCode>General</c:formatCode>
                <c:ptCount val="3"/>
                <c:pt idx="0">
                  <c:v>889</c:v>
                </c:pt>
                <c:pt idx="1">
                  <c:v>188</c:v>
                </c:pt>
                <c:pt idx="2">
                  <c:v>137</c:v>
                </c:pt>
              </c:numCache>
            </c:numRef>
          </c:val>
        </c:ser>
        <c:ser>
          <c:idx val="1"/>
          <c:order val="1"/>
          <c:tx>
            <c:strRef>
              <c:f>temp!$A$11</c:f>
              <c:strCache>
                <c:ptCount val="1"/>
                <c:pt idx="0">
                  <c:v>Exac</c:v>
                </c:pt>
              </c:strCache>
            </c:strRef>
          </c:tx>
          <c:spPr>
            <a:solidFill>
              <a:schemeClr val="accent4">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temp!$B$9:$D$9</c:f>
              <c:strCache>
                <c:ptCount val="3"/>
                <c:pt idx="0">
                  <c:v>0</c:v>
                </c:pt>
                <c:pt idx="1">
                  <c:v>0.08</c:v>
                </c:pt>
                <c:pt idx="2">
                  <c:v>0.16-1.00</c:v>
                </c:pt>
              </c:strCache>
            </c:strRef>
          </c:cat>
          <c:val>
            <c:numRef>
              <c:f>temp!$B$11:$D$11</c:f>
              <c:numCache>
                <c:formatCode>General</c:formatCode>
                <c:ptCount val="3"/>
                <c:pt idx="0">
                  <c:v>70</c:v>
                </c:pt>
                <c:pt idx="1">
                  <c:v>38</c:v>
                </c:pt>
                <c:pt idx="2">
                  <c:v>67</c:v>
                </c:pt>
              </c:numCache>
            </c:numRef>
          </c:val>
        </c:ser>
        <c:dLbls>
          <c:dLblPos val="ctr"/>
          <c:showLegendKey val="0"/>
          <c:showVal val="1"/>
          <c:showCatName val="0"/>
          <c:showSerName val="0"/>
          <c:showPercent val="0"/>
          <c:showBubbleSize val="0"/>
        </c:dLbls>
        <c:gapWidth val="79"/>
        <c:overlap val="100"/>
        <c:axId val="907260464"/>
        <c:axId val="907247408"/>
      </c:barChart>
      <c:catAx>
        <c:axId val="9072604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907247408"/>
        <c:crosses val="autoZero"/>
        <c:auto val="1"/>
        <c:lblAlgn val="ctr"/>
        <c:lblOffset val="100"/>
        <c:noMultiLvlLbl val="0"/>
      </c:catAx>
      <c:valAx>
        <c:axId val="907247408"/>
        <c:scaling>
          <c:orientation val="minMax"/>
        </c:scaling>
        <c:delete val="1"/>
        <c:axPos val="l"/>
        <c:numFmt formatCode="0%" sourceLinked="1"/>
        <c:majorTickMark val="none"/>
        <c:minorTickMark val="none"/>
        <c:tickLblPos val="nextTo"/>
        <c:crossAx val="90726046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aseline="0" dirty="0" smtClean="0"/>
              <a:t>‘DisStage1’</a:t>
            </a:r>
            <a:endParaRPr lang="en-IN" dirty="0"/>
          </a:p>
        </c:rich>
      </c:tx>
      <c:layout>
        <c:manualLayout>
          <c:xMode val="edge"/>
          <c:yMode val="edge"/>
          <c:x val="0.40598187311178247"/>
          <c:y val="2.2950819672131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temp!$B$46</c:f>
              <c:strCache>
                <c:ptCount val="1"/>
                <c:pt idx="0">
                  <c:v>0</c:v>
                </c:pt>
              </c:strCache>
            </c:strRef>
          </c:tx>
          <c:dPt>
            <c:idx val="0"/>
            <c:bubble3D val="0"/>
            <c:spPr>
              <a:solidFill>
                <a:schemeClr val="accent4">
                  <a:tint val="77000"/>
                </a:schemeClr>
              </a:solidFill>
              <a:ln w="19050">
                <a:solidFill>
                  <a:schemeClr val="lt1"/>
                </a:solidFill>
              </a:ln>
              <a:effectLst/>
            </c:spPr>
          </c:dPt>
          <c:dPt>
            <c:idx val="1"/>
            <c:bubble3D val="0"/>
            <c:spPr>
              <a:solidFill>
                <a:schemeClr val="accent4">
                  <a:shade val="76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temp!$A$47:$A$48</c:f>
              <c:strCache>
                <c:ptCount val="2"/>
                <c:pt idx="0">
                  <c:v>Non-Exac</c:v>
                </c:pt>
                <c:pt idx="1">
                  <c:v>Exac</c:v>
                </c:pt>
              </c:strCache>
            </c:strRef>
          </c:cat>
          <c:val>
            <c:numRef>
              <c:f>temp!$B$47:$B$48</c:f>
              <c:numCache>
                <c:formatCode>General</c:formatCode>
                <c:ptCount val="2"/>
                <c:pt idx="0">
                  <c:v>316</c:v>
                </c:pt>
                <c:pt idx="1">
                  <c:v>22</c:v>
                </c:pt>
              </c:numCache>
            </c:numRef>
          </c:val>
        </c:ser>
        <c:ser>
          <c:idx val="1"/>
          <c:order val="1"/>
          <c:tx>
            <c:strRef>
              <c:f>temp!$C$46</c:f>
              <c:strCache>
                <c:ptCount val="1"/>
                <c:pt idx="0">
                  <c:v>0.6</c:v>
                </c:pt>
              </c:strCache>
            </c:strRef>
          </c:tx>
          <c:dPt>
            <c:idx val="0"/>
            <c:bubble3D val="0"/>
            <c:spPr>
              <a:solidFill>
                <a:schemeClr val="accent4">
                  <a:tint val="77000"/>
                </a:schemeClr>
              </a:solidFill>
              <a:ln w="19050">
                <a:solidFill>
                  <a:schemeClr val="lt1"/>
                </a:solidFill>
              </a:ln>
              <a:effectLst/>
            </c:spPr>
          </c:dPt>
          <c:dPt>
            <c:idx val="1"/>
            <c:bubble3D val="0"/>
            <c:spPr>
              <a:solidFill>
                <a:schemeClr val="accent4">
                  <a:shade val="76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temp!$A$47:$A$48</c:f>
              <c:strCache>
                <c:ptCount val="2"/>
                <c:pt idx="0">
                  <c:v>Non-Exac</c:v>
                </c:pt>
                <c:pt idx="1">
                  <c:v>Exac</c:v>
                </c:pt>
              </c:strCache>
            </c:strRef>
          </c:cat>
          <c:val>
            <c:numRef>
              <c:f>temp!$C$47:$C$48</c:f>
              <c:numCache>
                <c:formatCode>General</c:formatCode>
                <c:ptCount val="2"/>
                <c:pt idx="0">
                  <c:v>517</c:v>
                </c:pt>
                <c:pt idx="1">
                  <c:v>62</c:v>
                </c:pt>
              </c:numCache>
            </c:numRef>
          </c:val>
        </c:ser>
        <c:ser>
          <c:idx val="2"/>
          <c:order val="2"/>
          <c:tx>
            <c:strRef>
              <c:f>temp!$D$46</c:f>
              <c:strCache>
                <c:ptCount val="1"/>
                <c:pt idx="0">
                  <c:v>0.8</c:v>
                </c:pt>
              </c:strCache>
            </c:strRef>
          </c:tx>
          <c:dPt>
            <c:idx val="0"/>
            <c:bubble3D val="0"/>
            <c:spPr>
              <a:solidFill>
                <a:schemeClr val="accent4">
                  <a:tint val="77000"/>
                </a:schemeClr>
              </a:solidFill>
              <a:ln w="19050">
                <a:solidFill>
                  <a:schemeClr val="lt1"/>
                </a:solidFill>
              </a:ln>
              <a:effectLst/>
            </c:spPr>
          </c:dPt>
          <c:dPt>
            <c:idx val="1"/>
            <c:bubble3D val="0"/>
            <c:spPr>
              <a:solidFill>
                <a:schemeClr val="accent4">
                  <a:shade val="76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temp!$A$47:$A$48</c:f>
              <c:strCache>
                <c:ptCount val="2"/>
                <c:pt idx="0">
                  <c:v>Non-Exac</c:v>
                </c:pt>
                <c:pt idx="1">
                  <c:v>Exac</c:v>
                </c:pt>
              </c:strCache>
            </c:strRef>
          </c:cat>
          <c:val>
            <c:numRef>
              <c:f>temp!$D$47:$D$48</c:f>
              <c:numCache>
                <c:formatCode>General</c:formatCode>
                <c:ptCount val="2"/>
                <c:pt idx="0">
                  <c:v>266</c:v>
                </c:pt>
                <c:pt idx="1">
                  <c:v>55</c:v>
                </c:pt>
              </c:numCache>
            </c:numRef>
          </c:val>
        </c:ser>
        <c:ser>
          <c:idx val="3"/>
          <c:order val="3"/>
          <c:tx>
            <c:strRef>
              <c:f>temp!$E$46</c:f>
              <c:strCache>
                <c:ptCount val="1"/>
                <c:pt idx="0">
                  <c:v>1</c:v>
                </c:pt>
              </c:strCache>
            </c:strRef>
          </c:tx>
          <c:dPt>
            <c:idx val="0"/>
            <c:bubble3D val="0"/>
            <c:spPr>
              <a:solidFill>
                <a:schemeClr val="accent4">
                  <a:tint val="77000"/>
                </a:schemeClr>
              </a:solidFill>
              <a:ln w="19050">
                <a:solidFill>
                  <a:schemeClr val="lt1"/>
                </a:solidFill>
              </a:ln>
              <a:effectLst/>
            </c:spPr>
          </c:dPt>
          <c:dPt>
            <c:idx val="1"/>
            <c:bubble3D val="0"/>
            <c:spPr>
              <a:solidFill>
                <a:schemeClr val="accent4">
                  <a:shade val="76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temp!$A$47:$A$48</c:f>
              <c:strCache>
                <c:ptCount val="2"/>
                <c:pt idx="0">
                  <c:v>Non-Exac</c:v>
                </c:pt>
                <c:pt idx="1">
                  <c:v>Exac</c:v>
                </c:pt>
              </c:strCache>
            </c:strRef>
          </c:cat>
          <c:val>
            <c:numRef>
              <c:f>temp!$E$47:$E$48</c:f>
              <c:numCache>
                <c:formatCode>General</c:formatCode>
                <c:ptCount val="2"/>
                <c:pt idx="0">
                  <c:v>115</c:v>
                </c:pt>
                <c:pt idx="1">
                  <c:v>36</c:v>
                </c:pt>
              </c:numCache>
            </c:numRef>
          </c:val>
        </c:ser>
        <c:dLbls>
          <c:showLegendKey val="0"/>
          <c:showVal val="1"/>
          <c:showCatName val="0"/>
          <c:showSerName val="0"/>
          <c:showPercent val="0"/>
          <c:showBubbleSize val="0"/>
          <c:showLeaderLines val="1"/>
        </c:dLbls>
        <c:firstSliceAng val="0"/>
        <c:holeSize val="20"/>
      </c:doughnutChart>
      <c:spPr>
        <a:noFill/>
        <a:ln>
          <a:noFill/>
        </a:ln>
        <a:effectLst/>
      </c:spPr>
    </c:plotArea>
    <c:legend>
      <c:legendPos val="b"/>
      <c:layout>
        <c:manualLayout>
          <c:xMode val="edge"/>
          <c:yMode val="edge"/>
          <c:x val="0.31257106834455362"/>
          <c:y val="0.91844223570414352"/>
          <c:w val="0.33860408687584748"/>
          <c:h val="8.1557764295856455E-2"/>
        </c:manualLayout>
      </c:layout>
      <c:overlay val="0"/>
      <c:spPr>
        <a:noFill/>
        <a:ln>
          <a:noFill/>
        </a:ln>
        <a:effectLst>
          <a:outerShdw blurRad="50800" dist="50800" dir="5400000" sx="1000" sy="1000" algn="ctr" rotWithShape="0">
            <a:srgbClr val="000000">
              <a:alpha val="43137"/>
            </a:srgbClr>
          </a:outerShdw>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aseline="0" dirty="0" smtClean="0"/>
              <a:t>'DisStage2'</a:t>
            </a:r>
            <a:endParaRPr lang="en-IN"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temp!$B$51</c:f>
              <c:strCache>
                <c:ptCount val="1"/>
                <c:pt idx="0">
                  <c:v>0</c:v>
                </c:pt>
              </c:strCache>
            </c:strRef>
          </c:tx>
          <c:dPt>
            <c:idx val="0"/>
            <c:bubble3D val="0"/>
            <c:spPr>
              <a:solidFill>
                <a:schemeClr val="accent1">
                  <a:tint val="77000"/>
                </a:schemeClr>
              </a:solidFill>
              <a:ln w="19050">
                <a:solidFill>
                  <a:schemeClr val="lt1"/>
                </a:solidFill>
              </a:ln>
              <a:effectLst/>
            </c:spPr>
          </c:dPt>
          <c:dPt>
            <c:idx val="1"/>
            <c:bubble3D val="0"/>
            <c:spPr>
              <a:solidFill>
                <a:schemeClr val="accent1">
                  <a:shade val="76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temp!$A$52:$A$53</c:f>
              <c:strCache>
                <c:ptCount val="2"/>
                <c:pt idx="0">
                  <c:v>Non-Exac</c:v>
                </c:pt>
                <c:pt idx="1">
                  <c:v>Exac</c:v>
                </c:pt>
              </c:strCache>
            </c:strRef>
          </c:cat>
          <c:val>
            <c:numRef>
              <c:f>temp!$B$52:$B$53</c:f>
              <c:numCache>
                <c:formatCode>General</c:formatCode>
                <c:ptCount val="2"/>
                <c:pt idx="0">
                  <c:v>410</c:v>
                </c:pt>
                <c:pt idx="1">
                  <c:v>21</c:v>
                </c:pt>
              </c:numCache>
            </c:numRef>
          </c:val>
        </c:ser>
        <c:ser>
          <c:idx val="1"/>
          <c:order val="1"/>
          <c:tx>
            <c:strRef>
              <c:f>temp!$C$51</c:f>
              <c:strCache>
                <c:ptCount val="1"/>
                <c:pt idx="0">
                  <c:v>0.14-0.57</c:v>
                </c:pt>
              </c:strCache>
            </c:strRef>
          </c:tx>
          <c:dPt>
            <c:idx val="0"/>
            <c:bubble3D val="0"/>
            <c:spPr>
              <a:solidFill>
                <a:schemeClr val="accent1">
                  <a:tint val="77000"/>
                </a:schemeClr>
              </a:solidFill>
              <a:ln w="19050">
                <a:solidFill>
                  <a:schemeClr val="lt1"/>
                </a:solidFill>
              </a:ln>
              <a:effectLst/>
            </c:spPr>
          </c:dPt>
          <c:dPt>
            <c:idx val="1"/>
            <c:bubble3D val="0"/>
            <c:spPr>
              <a:solidFill>
                <a:schemeClr val="accent1">
                  <a:shade val="76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temp!$A$52:$A$53</c:f>
              <c:strCache>
                <c:ptCount val="2"/>
                <c:pt idx="0">
                  <c:v>Non-Exac</c:v>
                </c:pt>
                <c:pt idx="1">
                  <c:v>Exac</c:v>
                </c:pt>
              </c:strCache>
            </c:strRef>
          </c:cat>
          <c:val>
            <c:numRef>
              <c:f>temp!$C$52:$C$53</c:f>
              <c:numCache>
                <c:formatCode>General</c:formatCode>
                <c:ptCount val="2"/>
                <c:pt idx="0">
                  <c:v>404</c:v>
                </c:pt>
                <c:pt idx="1">
                  <c:v>46</c:v>
                </c:pt>
              </c:numCache>
            </c:numRef>
          </c:val>
        </c:ser>
        <c:ser>
          <c:idx val="2"/>
          <c:order val="2"/>
          <c:tx>
            <c:strRef>
              <c:f>temp!$D$51</c:f>
              <c:strCache>
                <c:ptCount val="1"/>
                <c:pt idx="0">
                  <c:v>0.71</c:v>
                </c:pt>
              </c:strCache>
            </c:strRef>
          </c:tx>
          <c:dPt>
            <c:idx val="0"/>
            <c:bubble3D val="0"/>
            <c:spPr>
              <a:solidFill>
                <a:schemeClr val="accent1">
                  <a:tint val="77000"/>
                </a:schemeClr>
              </a:solidFill>
              <a:ln w="19050">
                <a:solidFill>
                  <a:schemeClr val="lt1"/>
                </a:solidFill>
              </a:ln>
              <a:effectLst/>
            </c:spPr>
          </c:dPt>
          <c:dPt>
            <c:idx val="1"/>
            <c:bubble3D val="0"/>
            <c:spPr>
              <a:solidFill>
                <a:schemeClr val="accent1">
                  <a:shade val="76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temp!$A$52:$A$53</c:f>
              <c:strCache>
                <c:ptCount val="2"/>
                <c:pt idx="0">
                  <c:v>Non-Exac</c:v>
                </c:pt>
                <c:pt idx="1">
                  <c:v>Exac</c:v>
                </c:pt>
              </c:strCache>
            </c:strRef>
          </c:cat>
          <c:val>
            <c:numRef>
              <c:f>temp!$D$52:$D$53</c:f>
              <c:numCache>
                <c:formatCode>General</c:formatCode>
                <c:ptCount val="2"/>
                <c:pt idx="0">
                  <c:v>282</c:v>
                </c:pt>
                <c:pt idx="1">
                  <c:v>48</c:v>
                </c:pt>
              </c:numCache>
            </c:numRef>
          </c:val>
        </c:ser>
        <c:ser>
          <c:idx val="3"/>
          <c:order val="3"/>
          <c:tx>
            <c:strRef>
              <c:f>temp!$E$51</c:f>
              <c:strCache>
                <c:ptCount val="1"/>
                <c:pt idx="0">
                  <c:v>0.85</c:v>
                </c:pt>
              </c:strCache>
            </c:strRef>
          </c:tx>
          <c:dPt>
            <c:idx val="0"/>
            <c:bubble3D val="0"/>
            <c:spPr>
              <a:solidFill>
                <a:schemeClr val="accent1">
                  <a:tint val="77000"/>
                </a:schemeClr>
              </a:solidFill>
              <a:ln w="19050">
                <a:solidFill>
                  <a:schemeClr val="lt1"/>
                </a:solidFill>
              </a:ln>
              <a:effectLst/>
            </c:spPr>
          </c:dPt>
          <c:dPt>
            <c:idx val="1"/>
            <c:bubble3D val="0"/>
            <c:spPr>
              <a:solidFill>
                <a:schemeClr val="accent1">
                  <a:shade val="76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temp!$A$52:$A$53</c:f>
              <c:strCache>
                <c:ptCount val="2"/>
                <c:pt idx="0">
                  <c:v>Non-Exac</c:v>
                </c:pt>
                <c:pt idx="1">
                  <c:v>Exac</c:v>
                </c:pt>
              </c:strCache>
            </c:strRef>
          </c:cat>
          <c:val>
            <c:numRef>
              <c:f>temp!$E$52:$E$53</c:f>
              <c:numCache>
                <c:formatCode>General</c:formatCode>
                <c:ptCount val="2"/>
                <c:pt idx="0">
                  <c:v>59</c:v>
                </c:pt>
                <c:pt idx="1">
                  <c:v>21</c:v>
                </c:pt>
              </c:numCache>
            </c:numRef>
          </c:val>
        </c:ser>
        <c:ser>
          <c:idx val="4"/>
          <c:order val="4"/>
          <c:tx>
            <c:strRef>
              <c:f>temp!$F$51</c:f>
              <c:strCache>
                <c:ptCount val="1"/>
                <c:pt idx="0">
                  <c:v>1</c:v>
                </c:pt>
              </c:strCache>
            </c:strRef>
          </c:tx>
          <c:dPt>
            <c:idx val="0"/>
            <c:bubble3D val="0"/>
            <c:spPr>
              <a:solidFill>
                <a:schemeClr val="accent1">
                  <a:tint val="77000"/>
                </a:schemeClr>
              </a:solidFill>
              <a:ln w="19050">
                <a:solidFill>
                  <a:schemeClr val="lt1"/>
                </a:solidFill>
              </a:ln>
              <a:effectLst/>
            </c:spPr>
          </c:dPt>
          <c:dPt>
            <c:idx val="1"/>
            <c:bubble3D val="0"/>
            <c:spPr>
              <a:solidFill>
                <a:schemeClr val="accent1">
                  <a:shade val="76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temp!$A$52:$A$53</c:f>
              <c:strCache>
                <c:ptCount val="2"/>
                <c:pt idx="0">
                  <c:v>Non-Exac</c:v>
                </c:pt>
                <c:pt idx="1">
                  <c:v>Exac</c:v>
                </c:pt>
              </c:strCache>
            </c:strRef>
          </c:cat>
          <c:val>
            <c:numRef>
              <c:f>temp!$F$52:$F$53</c:f>
              <c:numCache>
                <c:formatCode>General</c:formatCode>
                <c:ptCount val="2"/>
                <c:pt idx="0">
                  <c:v>59</c:v>
                </c:pt>
                <c:pt idx="1">
                  <c:v>39</c:v>
                </c:pt>
              </c:numCache>
            </c:numRef>
          </c:val>
        </c:ser>
        <c:dLbls>
          <c:showLegendKey val="0"/>
          <c:showVal val="1"/>
          <c:showCatName val="0"/>
          <c:showSerName val="0"/>
          <c:showPercent val="0"/>
          <c:showBubbleSize val="0"/>
          <c:showLeaderLines val="1"/>
        </c:dLbls>
        <c:firstSliceAng val="0"/>
        <c:holeSize val="20"/>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dirty="0" smtClean="0"/>
              <a:t>BAR</a:t>
            </a:r>
            <a:r>
              <a:rPr lang="en-IN" baseline="0" dirty="0" smtClean="0"/>
              <a:t> PLOT ‘DEMO1’</a:t>
            </a:r>
            <a:endParaRPr lang="en-IN" dirty="0"/>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temp!$A$59</c:f>
              <c:strCache>
                <c:ptCount val="1"/>
                <c:pt idx="0">
                  <c:v>Non-Exac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temp!$B$58:$C$58</c:f>
              <c:numCache>
                <c:formatCode>General</c:formatCode>
                <c:ptCount val="2"/>
                <c:pt idx="0">
                  <c:v>0</c:v>
                </c:pt>
                <c:pt idx="1">
                  <c:v>1</c:v>
                </c:pt>
              </c:numCache>
            </c:numRef>
          </c:cat>
          <c:val>
            <c:numRef>
              <c:f>temp!$B$59:$C$59</c:f>
              <c:numCache>
                <c:formatCode>General</c:formatCode>
                <c:ptCount val="2"/>
                <c:pt idx="0">
                  <c:v>659</c:v>
                </c:pt>
                <c:pt idx="1">
                  <c:v>555</c:v>
                </c:pt>
              </c:numCache>
            </c:numRef>
          </c:val>
        </c:ser>
        <c:ser>
          <c:idx val="1"/>
          <c:order val="1"/>
          <c:tx>
            <c:strRef>
              <c:f>temp!$A$60</c:f>
              <c:strCache>
                <c:ptCount val="1"/>
                <c:pt idx="0">
                  <c:v>Exac</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temp!$B$58:$C$58</c:f>
              <c:numCache>
                <c:formatCode>General</c:formatCode>
                <c:ptCount val="2"/>
                <c:pt idx="0">
                  <c:v>0</c:v>
                </c:pt>
                <c:pt idx="1">
                  <c:v>1</c:v>
                </c:pt>
              </c:numCache>
            </c:numRef>
          </c:cat>
          <c:val>
            <c:numRef>
              <c:f>temp!$B$60:$C$60</c:f>
              <c:numCache>
                <c:formatCode>General</c:formatCode>
                <c:ptCount val="2"/>
                <c:pt idx="0">
                  <c:v>82</c:v>
                </c:pt>
                <c:pt idx="1">
                  <c:v>93</c:v>
                </c:pt>
              </c:numCache>
            </c:numRef>
          </c:val>
        </c:ser>
        <c:dLbls>
          <c:dLblPos val="ctr"/>
          <c:showLegendKey val="0"/>
          <c:showVal val="1"/>
          <c:showCatName val="0"/>
          <c:showSerName val="0"/>
          <c:showPercent val="0"/>
          <c:showBubbleSize val="0"/>
        </c:dLbls>
        <c:gapWidth val="79"/>
        <c:overlap val="100"/>
        <c:axId val="1144884736"/>
        <c:axId val="1144889632"/>
      </c:barChart>
      <c:catAx>
        <c:axId val="11448847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144889632"/>
        <c:crosses val="autoZero"/>
        <c:auto val="1"/>
        <c:lblAlgn val="ctr"/>
        <c:lblOffset val="100"/>
        <c:noMultiLvlLbl val="0"/>
      </c:catAx>
      <c:valAx>
        <c:axId val="1144889632"/>
        <c:scaling>
          <c:orientation val="minMax"/>
          <c:min val="0"/>
        </c:scaling>
        <c:delete val="1"/>
        <c:axPos val="l"/>
        <c:numFmt formatCode="0%" sourceLinked="1"/>
        <c:majorTickMark val="none"/>
        <c:minorTickMark val="none"/>
        <c:tickLblPos val="nextTo"/>
        <c:crossAx val="114488473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dirty="0" smtClean="0"/>
              <a:t>BAR PLOT ‘LUNGFUN19’</a:t>
            </a:r>
            <a:endParaRPr lang="en-IN" dirty="0"/>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temp!$A$64</c:f>
              <c:strCache>
                <c:ptCount val="1"/>
                <c:pt idx="0">
                  <c:v>Non-Exac</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temp!$B$63:$C$63</c:f>
              <c:numCache>
                <c:formatCode>General</c:formatCode>
                <c:ptCount val="2"/>
                <c:pt idx="0">
                  <c:v>0</c:v>
                </c:pt>
                <c:pt idx="1">
                  <c:v>1</c:v>
                </c:pt>
              </c:numCache>
            </c:numRef>
          </c:cat>
          <c:val>
            <c:numRef>
              <c:f>temp!$B$64:$C$64</c:f>
              <c:numCache>
                <c:formatCode>General</c:formatCode>
                <c:ptCount val="2"/>
                <c:pt idx="0">
                  <c:v>858</c:v>
                </c:pt>
                <c:pt idx="1">
                  <c:v>356</c:v>
                </c:pt>
              </c:numCache>
            </c:numRef>
          </c:val>
        </c:ser>
        <c:ser>
          <c:idx val="1"/>
          <c:order val="1"/>
          <c:tx>
            <c:strRef>
              <c:f>temp!$A$65</c:f>
              <c:strCache>
                <c:ptCount val="1"/>
                <c:pt idx="0">
                  <c:v>Exac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temp!$B$63:$C$63</c:f>
              <c:numCache>
                <c:formatCode>General</c:formatCode>
                <c:ptCount val="2"/>
                <c:pt idx="0">
                  <c:v>0</c:v>
                </c:pt>
                <c:pt idx="1">
                  <c:v>1</c:v>
                </c:pt>
              </c:numCache>
            </c:numRef>
          </c:cat>
          <c:val>
            <c:numRef>
              <c:f>temp!$B$65:$C$65</c:f>
              <c:numCache>
                <c:formatCode>General</c:formatCode>
                <c:ptCount val="2"/>
                <c:pt idx="0">
                  <c:v>115</c:v>
                </c:pt>
                <c:pt idx="1">
                  <c:v>60</c:v>
                </c:pt>
              </c:numCache>
            </c:numRef>
          </c:val>
        </c:ser>
        <c:dLbls>
          <c:dLblPos val="ctr"/>
          <c:showLegendKey val="0"/>
          <c:showVal val="1"/>
          <c:showCatName val="0"/>
          <c:showSerName val="0"/>
          <c:showPercent val="0"/>
          <c:showBubbleSize val="0"/>
        </c:dLbls>
        <c:gapWidth val="79"/>
        <c:overlap val="100"/>
        <c:axId val="1144886368"/>
        <c:axId val="1144890720"/>
      </c:barChart>
      <c:catAx>
        <c:axId val="11448863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144890720"/>
        <c:crosses val="autoZero"/>
        <c:auto val="1"/>
        <c:lblAlgn val="ctr"/>
        <c:lblOffset val="100"/>
        <c:noMultiLvlLbl val="0"/>
      </c:catAx>
      <c:valAx>
        <c:axId val="1144890720"/>
        <c:scaling>
          <c:orientation val="minMax"/>
          <c:min val="0"/>
        </c:scaling>
        <c:delete val="1"/>
        <c:axPos val="l"/>
        <c:numFmt formatCode="0%" sourceLinked="1"/>
        <c:majorTickMark val="none"/>
        <c:minorTickMark val="none"/>
        <c:tickLblPos val="nextTo"/>
        <c:crossAx val="114488636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a:t>COMBINATION OF “LUNGFUN3” AND “RESQUES1a”</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cluster!$A$51</c:f>
              <c:strCache>
                <c:ptCount val="1"/>
                <c:pt idx="0">
                  <c:v>[0.023,0.35)</c:v>
                </c:pt>
              </c:strCache>
            </c:strRef>
          </c:tx>
          <c:spPr>
            <a:gradFill rotWithShape="1">
              <a:gsLst>
                <a:gs pos="0">
                  <a:schemeClr val="accent4">
                    <a:shade val="58000"/>
                    <a:satMod val="103000"/>
                    <a:lumMod val="102000"/>
                    <a:tint val="94000"/>
                  </a:schemeClr>
                </a:gs>
                <a:gs pos="50000">
                  <a:schemeClr val="accent4">
                    <a:shade val="58000"/>
                    <a:satMod val="110000"/>
                    <a:lumMod val="100000"/>
                    <a:shade val="100000"/>
                  </a:schemeClr>
                </a:gs>
                <a:gs pos="100000">
                  <a:schemeClr val="accent4">
                    <a:shade val="58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cluster!$B$50:$E$50</c:f>
              <c:strCache>
                <c:ptCount val="4"/>
                <c:pt idx="0">
                  <c:v>[0.00,0.17)</c:v>
                </c:pt>
                <c:pt idx="1">
                  <c:v>[0.17,0.35)</c:v>
                </c:pt>
                <c:pt idx="2">
                  <c:v>[0.35,0.55)</c:v>
                </c:pt>
                <c:pt idx="3">
                  <c:v>[0.55,0.90]</c:v>
                </c:pt>
              </c:strCache>
            </c:strRef>
          </c:cat>
          <c:val>
            <c:numRef>
              <c:f>cluster!$B$51:$E$51</c:f>
              <c:numCache>
                <c:formatCode>General</c:formatCode>
                <c:ptCount val="4"/>
                <c:pt idx="0">
                  <c:v>6.8965520000000002E-2</c:v>
                </c:pt>
                <c:pt idx="1">
                  <c:v>0.16883117</c:v>
                </c:pt>
                <c:pt idx="2">
                  <c:v>0.24444444000000001</c:v>
                </c:pt>
                <c:pt idx="3">
                  <c:v>0.42553191000000001</c:v>
                </c:pt>
              </c:numCache>
            </c:numRef>
          </c:val>
        </c:ser>
        <c:ser>
          <c:idx val="1"/>
          <c:order val="1"/>
          <c:tx>
            <c:strRef>
              <c:f>cluster!$A$52</c:f>
              <c:strCache>
                <c:ptCount val="1"/>
                <c:pt idx="0">
                  <c:v>[0.353,0.51)</c:v>
                </c:pt>
              </c:strCache>
            </c:strRef>
          </c:tx>
          <c:spPr>
            <a:gradFill rotWithShape="1">
              <a:gsLst>
                <a:gs pos="0">
                  <a:schemeClr val="accent4">
                    <a:shade val="86000"/>
                    <a:satMod val="103000"/>
                    <a:lumMod val="102000"/>
                    <a:tint val="94000"/>
                  </a:schemeClr>
                </a:gs>
                <a:gs pos="50000">
                  <a:schemeClr val="accent4">
                    <a:shade val="86000"/>
                    <a:satMod val="110000"/>
                    <a:lumMod val="100000"/>
                    <a:shade val="100000"/>
                  </a:schemeClr>
                </a:gs>
                <a:gs pos="100000">
                  <a:schemeClr val="accent4">
                    <a:shade val="86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cluster!$B$50:$E$50</c:f>
              <c:strCache>
                <c:ptCount val="4"/>
                <c:pt idx="0">
                  <c:v>[0.00,0.17)</c:v>
                </c:pt>
                <c:pt idx="1">
                  <c:v>[0.17,0.35)</c:v>
                </c:pt>
                <c:pt idx="2">
                  <c:v>[0.35,0.55)</c:v>
                </c:pt>
                <c:pt idx="3">
                  <c:v>[0.55,0.90]</c:v>
                </c:pt>
              </c:strCache>
            </c:strRef>
          </c:cat>
          <c:val>
            <c:numRef>
              <c:f>cluster!$B$52:$E$52</c:f>
              <c:numCache>
                <c:formatCode>General</c:formatCode>
                <c:ptCount val="4"/>
                <c:pt idx="0">
                  <c:v>2.3809520000000001E-2</c:v>
                </c:pt>
                <c:pt idx="1">
                  <c:v>0.11538461999999999</c:v>
                </c:pt>
                <c:pt idx="2">
                  <c:v>0.12658227999999999</c:v>
                </c:pt>
                <c:pt idx="3">
                  <c:v>0.31506848999999998</c:v>
                </c:pt>
              </c:numCache>
            </c:numRef>
          </c:val>
        </c:ser>
        <c:ser>
          <c:idx val="2"/>
          <c:order val="2"/>
          <c:tx>
            <c:strRef>
              <c:f>cluster!$A$53</c:f>
              <c:strCache>
                <c:ptCount val="1"/>
                <c:pt idx="0">
                  <c:v>[0.513,0.63)</c:v>
                </c:pt>
              </c:strCache>
            </c:strRef>
          </c:tx>
          <c:spPr>
            <a:gradFill rotWithShape="1">
              <a:gsLst>
                <a:gs pos="0">
                  <a:schemeClr val="accent4">
                    <a:tint val="86000"/>
                    <a:satMod val="103000"/>
                    <a:lumMod val="102000"/>
                    <a:tint val="94000"/>
                  </a:schemeClr>
                </a:gs>
                <a:gs pos="50000">
                  <a:schemeClr val="accent4">
                    <a:tint val="86000"/>
                    <a:satMod val="110000"/>
                    <a:lumMod val="100000"/>
                    <a:shade val="100000"/>
                  </a:schemeClr>
                </a:gs>
                <a:gs pos="100000">
                  <a:schemeClr val="accent4">
                    <a:tint val="86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cluster!$B$50:$E$50</c:f>
              <c:strCache>
                <c:ptCount val="4"/>
                <c:pt idx="0">
                  <c:v>[0.00,0.17)</c:v>
                </c:pt>
                <c:pt idx="1">
                  <c:v>[0.17,0.35)</c:v>
                </c:pt>
                <c:pt idx="2">
                  <c:v>[0.35,0.55)</c:v>
                </c:pt>
                <c:pt idx="3">
                  <c:v>[0.55,0.90]</c:v>
                </c:pt>
              </c:strCache>
            </c:strRef>
          </c:cat>
          <c:val>
            <c:numRef>
              <c:f>cluster!$B$53:$E$53</c:f>
              <c:numCache>
                <c:formatCode>General</c:formatCode>
                <c:ptCount val="4"/>
                <c:pt idx="0">
                  <c:v>5.6179779999999999E-2</c:v>
                </c:pt>
                <c:pt idx="1">
                  <c:v>6.25E-2</c:v>
                </c:pt>
                <c:pt idx="2">
                  <c:v>0.11688311999999999</c:v>
                </c:pt>
                <c:pt idx="3">
                  <c:v>0.27083332999999998</c:v>
                </c:pt>
              </c:numCache>
            </c:numRef>
          </c:val>
        </c:ser>
        <c:ser>
          <c:idx val="3"/>
          <c:order val="3"/>
          <c:tx>
            <c:strRef>
              <c:f>cluster!$A$54</c:f>
              <c:strCache>
                <c:ptCount val="1"/>
                <c:pt idx="0">
                  <c:v>[0.627,0.90]</c:v>
                </c:pt>
              </c:strCache>
            </c:strRef>
          </c:tx>
          <c:spPr>
            <a:gradFill rotWithShape="1">
              <a:gsLst>
                <a:gs pos="0">
                  <a:schemeClr val="accent4">
                    <a:tint val="58000"/>
                    <a:satMod val="103000"/>
                    <a:lumMod val="102000"/>
                    <a:tint val="94000"/>
                  </a:schemeClr>
                </a:gs>
                <a:gs pos="50000">
                  <a:schemeClr val="accent4">
                    <a:tint val="58000"/>
                    <a:satMod val="110000"/>
                    <a:lumMod val="100000"/>
                    <a:shade val="100000"/>
                  </a:schemeClr>
                </a:gs>
                <a:gs pos="100000">
                  <a:schemeClr val="accent4">
                    <a:tint val="58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cluster!$B$50:$E$50</c:f>
              <c:strCache>
                <c:ptCount val="4"/>
                <c:pt idx="0">
                  <c:v>[0.00,0.17)</c:v>
                </c:pt>
                <c:pt idx="1">
                  <c:v>[0.17,0.35)</c:v>
                </c:pt>
                <c:pt idx="2">
                  <c:v>[0.35,0.55)</c:v>
                </c:pt>
                <c:pt idx="3">
                  <c:v>[0.55,0.90]</c:v>
                </c:pt>
              </c:strCache>
            </c:strRef>
          </c:cat>
          <c:val>
            <c:numRef>
              <c:f>cluster!$B$54:$E$54</c:f>
              <c:numCache>
                <c:formatCode>General</c:formatCode>
                <c:ptCount val="4"/>
                <c:pt idx="0">
                  <c:v>3.0075190000000002E-2</c:v>
                </c:pt>
                <c:pt idx="1">
                  <c:v>4.9382719999999998E-2</c:v>
                </c:pt>
                <c:pt idx="2">
                  <c:v>0.13207547</c:v>
                </c:pt>
                <c:pt idx="3">
                  <c:v>0.14285713999999999</c:v>
                </c:pt>
              </c:numCache>
            </c:numRef>
          </c:val>
        </c:ser>
        <c:dLbls>
          <c:showLegendKey val="0"/>
          <c:showVal val="1"/>
          <c:showCatName val="0"/>
          <c:showSerName val="0"/>
          <c:showPercent val="0"/>
          <c:showBubbleSize val="0"/>
        </c:dLbls>
        <c:gapWidth val="150"/>
        <c:shape val="box"/>
        <c:axId val="1143975792"/>
        <c:axId val="1143977968"/>
        <c:axId val="1143937440"/>
      </c:bar3DChart>
      <c:catAx>
        <c:axId val="1143975792"/>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a:t>ResQues1a</a:t>
                </a:r>
              </a:p>
            </c:rich>
          </c:tx>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43977968"/>
        <c:crosses val="autoZero"/>
        <c:auto val="1"/>
        <c:lblAlgn val="ctr"/>
        <c:lblOffset val="100"/>
        <c:noMultiLvlLbl val="0"/>
      </c:catAx>
      <c:valAx>
        <c:axId val="1143977968"/>
        <c:scaling>
          <c:orientation val="minMax"/>
        </c:scaling>
        <c:delete val="1"/>
        <c:axPos val="l"/>
        <c:numFmt formatCode="General" sourceLinked="1"/>
        <c:majorTickMark val="none"/>
        <c:minorTickMark val="none"/>
        <c:tickLblPos val="nextTo"/>
        <c:crossAx val="1143975792"/>
        <c:crosses val="autoZero"/>
        <c:crossBetween val="between"/>
      </c:valAx>
      <c:serAx>
        <c:axId val="1143937440"/>
        <c:scaling>
          <c:orientation val="maxMin"/>
        </c:scaling>
        <c:delete val="0"/>
        <c:axPos val="b"/>
        <c:title>
          <c:tx>
            <c:rich>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r>
                  <a:rPr lang="en-IN"/>
                  <a:t>LungFun3</a:t>
                </a:r>
              </a:p>
            </c:rich>
          </c:tx>
          <c:layout/>
          <c:overlay val="0"/>
          <c:spPr>
            <a:noFill/>
            <a:ln>
              <a:noFill/>
            </a:ln>
            <a:effectLst/>
          </c:spPr>
          <c:txPr>
            <a:bodyPr rot="-54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43977968"/>
        <c:crosses val="autoZero"/>
      </c:ser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IN" sz="1400" dirty="0" smtClean="0"/>
              <a:t>Exacerbation</a:t>
            </a:r>
            <a:r>
              <a:rPr lang="en-IN" sz="1400" baseline="0" dirty="0" smtClean="0"/>
              <a:t> Population in Cluster1 and Cluster 2</a:t>
            </a:r>
            <a:endParaRPr lang="en-IN" sz="1400" dirty="0"/>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percentStacked"/>
        <c:varyColors val="0"/>
        <c:ser>
          <c:idx val="0"/>
          <c:order val="0"/>
          <c:tx>
            <c:strRef>
              <c:f>temp!$A$70</c:f>
              <c:strCache>
                <c:ptCount val="1"/>
                <c:pt idx="0">
                  <c:v>Non-Exac</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temp!$B$69:$C$69</c:f>
              <c:strCache>
                <c:ptCount val="2"/>
                <c:pt idx="0">
                  <c:v>Cluster 1</c:v>
                </c:pt>
                <c:pt idx="1">
                  <c:v>Cluster 2</c:v>
                </c:pt>
              </c:strCache>
            </c:strRef>
          </c:cat>
          <c:val>
            <c:numRef>
              <c:f>temp!$B$70:$C$70</c:f>
              <c:numCache>
                <c:formatCode>General</c:formatCode>
                <c:ptCount val="2"/>
                <c:pt idx="0">
                  <c:v>797</c:v>
                </c:pt>
                <c:pt idx="1">
                  <c:v>417</c:v>
                </c:pt>
              </c:numCache>
            </c:numRef>
          </c:val>
        </c:ser>
        <c:ser>
          <c:idx val="1"/>
          <c:order val="1"/>
          <c:tx>
            <c:strRef>
              <c:f>temp!$A$71</c:f>
              <c:strCache>
                <c:ptCount val="1"/>
                <c:pt idx="0">
                  <c:v>Exac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temp!$B$69:$C$69</c:f>
              <c:strCache>
                <c:ptCount val="2"/>
                <c:pt idx="0">
                  <c:v>Cluster 1</c:v>
                </c:pt>
                <c:pt idx="1">
                  <c:v>Cluster 2</c:v>
                </c:pt>
              </c:strCache>
            </c:strRef>
          </c:cat>
          <c:val>
            <c:numRef>
              <c:f>temp!$B$71:$C$71</c:f>
              <c:numCache>
                <c:formatCode>General</c:formatCode>
                <c:ptCount val="2"/>
                <c:pt idx="0">
                  <c:v>53</c:v>
                </c:pt>
                <c:pt idx="1">
                  <c:v>122</c:v>
                </c:pt>
              </c:numCache>
            </c:numRef>
          </c:val>
        </c:ser>
        <c:dLbls>
          <c:dLblPos val="ctr"/>
          <c:showLegendKey val="0"/>
          <c:showVal val="1"/>
          <c:showCatName val="0"/>
          <c:showSerName val="0"/>
          <c:showPercent val="0"/>
          <c:showBubbleSize val="0"/>
        </c:dLbls>
        <c:gapWidth val="150"/>
        <c:overlap val="100"/>
        <c:axId val="1144891264"/>
        <c:axId val="1144886912"/>
      </c:barChart>
      <c:catAx>
        <c:axId val="1144891264"/>
        <c:scaling>
          <c:orientation val="minMax"/>
        </c:scaling>
        <c:delete val="0"/>
        <c:axPos val="b"/>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1144886912"/>
        <c:crosses val="autoZero"/>
        <c:auto val="1"/>
        <c:lblAlgn val="ctr"/>
        <c:lblOffset val="100"/>
        <c:noMultiLvlLbl val="0"/>
      </c:catAx>
      <c:valAx>
        <c:axId val="1144886912"/>
        <c:scaling>
          <c:orientation val="minMax"/>
        </c:scaling>
        <c:delete val="1"/>
        <c:axPos val="l"/>
        <c:numFmt formatCode="0%" sourceLinked="1"/>
        <c:majorTickMark val="out"/>
        <c:minorTickMark val="none"/>
        <c:tickLblPos val="nextTo"/>
        <c:crossAx val="11448912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sz="1800" b="1" i="0" cap="all" baseline="0" dirty="0" smtClean="0">
                <a:effectLst/>
              </a:rPr>
              <a:t>BAR PLOT ‘DISHIS3TIMES’</a:t>
            </a:r>
            <a:endParaRPr lang="en-IN" dirty="0">
              <a:effectLst/>
            </a:endParaRP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temp!$A$14</c:f>
              <c:strCache>
                <c:ptCount val="1"/>
                <c:pt idx="0">
                  <c:v>Non-Exac</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temp!$B$13:$D$13</c:f>
              <c:strCache>
                <c:ptCount val="3"/>
                <c:pt idx="0">
                  <c:v>0</c:v>
                </c:pt>
                <c:pt idx="1">
                  <c:v>0.08</c:v>
                </c:pt>
                <c:pt idx="2">
                  <c:v>0.16-1.00</c:v>
                </c:pt>
              </c:strCache>
            </c:strRef>
          </c:cat>
          <c:val>
            <c:numRef>
              <c:f>temp!$B$14:$D$14</c:f>
              <c:numCache>
                <c:formatCode>General</c:formatCode>
                <c:ptCount val="3"/>
                <c:pt idx="0">
                  <c:v>964</c:v>
                </c:pt>
                <c:pt idx="1">
                  <c:v>143</c:v>
                </c:pt>
                <c:pt idx="2">
                  <c:v>107</c:v>
                </c:pt>
              </c:numCache>
            </c:numRef>
          </c:val>
        </c:ser>
        <c:ser>
          <c:idx val="1"/>
          <c:order val="1"/>
          <c:tx>
            <c:strRef>
              <c:f>temp!$A$15</c:f>
              <c:strCache>
                <c:ptCount val="1"/>
                <c:pt idx="0">
                  <c:v>Exac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temp!$B$13:$D$13</c:f>
              <c:strCache>
                <c:ptCount val="3"/>
                <c:pt idx="0">
                  <c:v>0</c:v>
                </c:pt>
                <c:pt idx="1">
                  <c:v>0.08</c:v>
                </c:pt>
                <c:pt idx="2">
                  <c:v>0.16-1.00</c:v>
                </c:pt>
              </c:strCache>
            </c:strRef>
          </c:cat>
          <c:val>
            <c:numRef>
              <c:f>temp!$B$15:$D$15</c:f>
              <c:numCache>
                <c:formatCode>General</c:formatCode>
                <c:ptCount val="3"/>
                <c:pt idx="0">
                  <c:v>76</c:v>
                </c:pt>
                <c:pt idx="1">
                  <c:v>38</c:v>
                </c:pt>
                <c:pt idx="2">
                  <c:v>61</c:v>
                </c:pt>
              </c:numCache>
            </c:numRef>
          </c:val>
        </c:ser>
        <c:dLbls>
          <c:dLblPos val="ctr"/>
          <c:showLegendKey val="0"/>
          <c:showVal val="1"/>
          <c:showCatName val="0"/>
          <c:showSerName val="0"/>
          <c:showPercent val="0"/>
          <c:showBubbleSize val="0"/>
        </c:dLbls>
        <c:gapWidth val="79"/>
        <c:overlap val="100"/>
        <c:axId val="907255568"/>
        <c:axId val="907262096"/>
      </c:barChart>
      <c:catAx>
        <c:axId val="9072555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907262096"/>
        <c:crosses val="autoZero"/>
        <c:auto val="1"/>
        <c:lblAlgn val="ctr"/>
        <c:lblOffset val="100"/>
        <c:noMultiLvlLbl val="0"/>
      </c:catAx>
      <c:valAx>
        <c:axId val="907262096"/>
        <c:scaling>
          <c:orientation val="minMax"/>
        </c:scaling>
        <c:delete val="1"/>
        <c:axPos val="l"/>
        <c:numFmt formatCode="0%" sourceLinked="1"/>
        <c:majorTickMark val="none"/>
        <c:minorTickMark val="none"/>
        <c:tickLblPos val="nextTo"/>
        <c:crossAx val="90725556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a:t>Bar Plot 'DisHis1Times'</a:t>
            </a: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temp!$A$6</c:f>
              <c:strCache>
                <c:ptCount val="1"/>
                <c:pt idx="0">
                  <c:v>Non-Exac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temp!$B$5:$C$5</c:f>
              <c:strCache>
                <c:ptCount val="2"/>
                <c:pt idx="0">
                  <c:v>0</c:v>
                </c:pt>
                <c:pt idx="1">
                  <c:v>0.08-1.00</c:v>
                </c:pt>
              </c:strCache>
            </c:strRef>
          </c:cat>
          <c:val>
            <c:numRef>
              <c:f>temp!$B$6:$C$6</c:f>
              <c:numCache>
                <c:formatCode>General</c:formatCode>
                <c:ptCount val="2"/>
                <c:pt idx="0">
                  <c:v>1044</c:v>
                </c:pt>
                <c:pt idx="1">
                  <c:v>170</c:v>
                </c:pt>
              </c:numCache>
            </c:numRef>
          </c:val>
        </c:ser>
        <c:ser>
          <c:idx val="1"/>
          <c:order val="1"/>
          <c:tx>
            <c:strRef>
              <c:f>temp!$A$7</c:f>
              <c:strCache>
                <c:ptCount val="1"/>
                <c:pt idx="0">
                  <c:v>Exac</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temp!$B$5:$C$5</c:f>
              <c:strCache>
                <c:ptCount val="2"/>
                <c:pt idx="0">
                  <c:v>0</c:v>
                </c:pt>
                <c:pt idx="1">
                  <c:v>0.08-1.00</c:v>
                </c:pt>
              </c:strCache>
            </c:strRef>
          </c:cat>
          <c:val>
            <c:numRef>
              <c:f>temp!$B$7:$C$7</c:f>
              <c:numCache>
                <c:formatCode>General</c:formatCode>
                <c:ptCount val="2"/>
                <c:pt idx="0">
                  <c:v>106</c:v>
                </c:pt>
                <c:pt idx="1">
                  <c:v>69</c:v>
                </c:pt>
              </c:numCache>
            </c:numRef>
          </c:val>
        </c:ser>
        <c:dLbls>
          <c:dLblPos val="ctr"/>
          <c:showLegendKey val="0"/>
          <c:showVal val="1"/>
          <c:showCatName val="0"/>
          <c:showSerName val="0"/>
          <c:showPercent val="0"/>
          <c:showBubbleSize val="0"/>
        </c:dLbls>
        <c:gapWidth val="79"/>
        <c:overlap val="100"/>
        <c:axId val="907247952"/>
        <c:axId val="907249584"/>
      </c:barChart>
      <c:catAx>
        <c:axId val="9072479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907249584"/>
        <c:crosses val="autoZero"/>
        <c:auto val="1"/>
        <c:lblAlgn val="ctr"/>
        <c:lblOffset val="100"/>
        <c:noMultiLvlLbl val="0"/>
      </c:catAx>
      <c:valAx>
        <c:axId val="907249584"/>
        <c:scaling>
          <c:orientation val="minMax"/>
        </c:scaling>
        <c:delete val="1"/>
        <c:axPos val="l"/>
        <c:numFmt formatCode="0%" sourceLinked="1"/>
        <c:majorTickMark val="none"/>
        <c:minorTickMark val="none"/>
        <c:tickLblPos val="nextTo"/>
        <c:crossAx val="90724795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dirty="0" smtClean="0"/>
              <a:t>BAR</a:t>
            </a:r>
            <a:r>
              <a:rPr lang="en-IN" baseline="0" dirty="0" smtClean="0"/>
              <a:t> PLOT ‘DISHIS6’</a:t>
            </a:r>
            <a:endParaRPr lang="en-IN" dirty="0"/>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temp!$A$37</c:f>
              <c:strCache>
                <c:ptCount val="1"/>
                <c:pt idx="0">
                  <c:v>Non-Exac</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temp!$B$36:$D$36</c:f>
              <c:strCache>
                <c:ptCount val="3"/>
                <c:pt idx="0">
                  <c:v>0</c:v>
                </c:pt>
                <c:pt idx="1">
                  <c:v>0.16</c:v>
                </c:pt>
                <c:pt idx="2">
                  <c:v>0.33-1.00</c:v>
                </c:pt>
              </c:strCache>
            </c:strRef>
          </c:cat>
          <c:val>
            <c:numRef>
              <c:f>temp!$B$37:$D$37</c:f>
              <c:numCache>
                <c:formatCode>General</c:formatCode>
                <c:ptCount val="3"/>
                <c:pt idx="0">
                  <c:v>895</c:v>
                </c:pt>
                <c:pt idx="1">
                  <c:v>188</c:v>
                </c:pt>
                <c:pt idx="2">
                  <c:v>131</c:v>
                </c:pt>
              </c:numCache>
            </c:numRef>
          </c:val>
        </c:ser>
        <c:ser>
          <c:idx val="1"/>
          <c:order val="1"/>
          <c:tx>
            <c:strRef>
              <c:f>temp!$A$38</c:f>
              <c:strCache>
                <c:ptCount val="1"/>
                <c:pt idx="0">
                  <c:v>Exac</c:v>
                </c:pt>
              </c:strCache>
            </c:strRef>
          </c:tx>
          <c:spPr>
            <a:solidFill>
              <a:schemeClr val="dk1">
                <a:tint val="5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temp!$B$36:$D$36</c:f>
              <c:strCache>
                <c:ptCount val="3"/>
                <c:pt idx="0">
                  <c:v>0</c:v>
                </c:pt>
                <c:pt idx="1">
                  <c:v>0.16</c:v>
                </c:pt>
                <c:pt idx="2">
                  <c:v>0.33-1.00</c:v>
                </c:pt>
              </c:strCache>
            </c:strRef>
          </c:cat>
          <c:val>
            <c:numRef>
              <c:f>temp!$B$38:$D$38</c:f>
              <c:numCache>
                <c:formatCode>General</c:formatCode>
                <c:ptCount val="3"/>
                <c:pt idx="0">
                  <c:v>69</c:v>
                </c:pt>
                <c:pt idx="1">
                  <c:v>44</c:v>
                </c:pt>
                <c:pt idx="2">
                  <c:v>62</c:v>
                </c:pt>
              </c:numCache>
            </c:numRef>
          </c:val>
        </c:ser>
        <c:dLbls>
          <c:dLblPos val="ctr"/>
          <c:showLegendKey val="0"/>
          <c:showVal val="1"/>
          <c:showCatName val="0"/>
          <c:showSerName val="0"/>
          <c:showPercent val="0"/>
          <c:showBubbleSize val="0"/>
        </c:dLbls>
        <c:gapWidth val="79"/>
        <c:overlap val="100"/>
        <c:axId val="907253392"/>
        <c:axId val="907245184"/>
      </c:barChart>
      <c:catAx>
        <c:axId val="907253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907245184"/>
        <c:crosses val="autoZero"/>
        <c:auto val="1"/>
        <c:lblAlgn val="ctr"/>
        <c:lblOffset val="100"/>
        <c:noMultiLvlLbl val="0"/>
      </c:catAx>
      <c:valAx>
        <c:axId val="907245184"/>
        <c:scaling>
          <c:orientation val="minMax"/>
        </c:scaling>
        <c:delete val="1"/>
        <c:axPos val="l"/>
        <c:numFmt formatCode="0%" sourceLinked="1"/>
        <c:majorTickMark val="none"/>
        <c:minorTickMark val="none"/>
        <c:tickLblPos val="nextTo"/>
        <c:crossAx val="90725339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a:t>Bar Plot ‘DisHis2’</a:t>
            </a: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percentStacked"/>
        <c:varyColors val="0"/>
        <c:ser>
          <c:idx val="0"/>
          <c:order val="0"/>
          <c:tx>
            <c:strRef>
              <c:f>temp!$A$23</c:f>
              <c:strCache>
                <c:ptCount val="1"/>
                <c:pt idx="0">
                  <c:v>Non-Exac</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temp!$B$22:$C$22</c:f>
              <c:numCache>
                <c:formatCode>General</c:formatCode>
                <c:ptCount val="2"/>
                <c:pt idx="0">
                  <c:v>0</c:v>
                </c:pt>
                <c:pt idx="1">
                  <c:v>1</c:v>
                </c:pt>
              </c:numCache>
            </c:numRef>
          </c:cat>
          <c:val>
            <c:numRef>
              <c:f>temp!$B$23:$C$23</c:f>
              <c:numCache>
                <c:formatCode>General</c:formatCode>
                <c:ptCount val="2"/>
                <c:pt idx="0">
                  <c:v>876</c:v>
                </c:pt>
                <c:pt idx="1">
                  <c:v>338</c:v>
                </c:pt>
              </c:numCache>
            </c:numRef>
          </c:val>
        </c:ser>
        <c:ser>
          <c:idx val="1"/>
          <c:order val="1"/>
          <c:tx>
            <c:strRef>
              <c:f>temp!$A$24</c:f>
              <c:strCache>
                <c:ptCount val="1"/>
                <c:pt idx="0">
                  <c:v>Exac</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temp!$B$22:$C$22</c:f>
              <c:numCache>
                <c:formatCode>General</c:formatCode>
                <c:ptCount val="2"/>
                <c:pt idx="0">
                  <c:v>0</c:v>
                </c:pt>
                <c:pt idx="1">
                  <c:v>1</c:v>
                </c:pt>
              </c:numCache>
            </c:numRef>
          </c:cat>
          <c:val>
            <c:numRef>
              <c:f>temp!$B$24:$C$24</c:f>
              <c:numCache>
                <c:formatCode>General</c:formatCode>
                <c:ptCount val="2"/>
                <c:pt idx="0">
                  <c:v>66</c:v>
                </c:pt>
                <c:pt idx="1">
                  <c:v>109</c:v>
                </c:pt>
              </c:numCache>
            </c:numRef>
          </c:val>
        </c:ser>
        <c:dLbls>
          <c:showLegendKey val="0"/>
          <c:showVal val="1"/>
          <c:showCatName val="0"/>
          <c:showSerName val="0"/>
          <c:showPercent val="0"/>
          <c:showBubbleSize val="0"/>
        </c:dLbls>
        <c:gapWidth val="79"/>
        <c:shape val="box"/>
        <c:axId val="1099887296"/>
        <c:axId val="1099886208"/>
        <c:axId val="0"/>
      </c:bar3DChart>
      <c:catAx>
        <c:axId val="1099887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099886208"/>
        <c:crosses val="autoZero"/>
        <c:auto val="1"/>
        <c:lblAlgn val="ctr"/>
        <c:lblOffset val="100"/>
        <c:noMultiLvlLbl val="0"/>
      </c:catAx>
      <c:valAx>
        <c:axId val="1099886208"/>
        <c:scaling>
          <c:orientation val="minMax"/>
        </c:scaling>
        <c:delete val="1"/>
        <c:axPos val="b"/>
        <c:numFmt formatCode="0%" sourceLinked="1"/>
        <c:majorTickMark val="none"/>
        <c:minorTickMark val="none"/>
        <c:tickLblPos val="nextTo"/>
        <c:crossAx val="109988729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a:t>Bar Plot ‘DisHis1’</a:t>
            </a: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percentStacked"/>
        <c:varyColors val="0"/>
        <c:ser>
          <c:idx val="0"/>
          <c:order val="0"/>
          <c:tx>
            <c:strRef>
              <c:f>temp!$A$19</c:f>
              <c:strCache>
                <c:ptCount val="1"/>
                <c:pt idx="0">
                  <c:v>Non-Exac</c:v>
                </c:pt>
              </c:strCache>
            </c:strRef>
          </c:tx>
          <c:spPr>
            <a:solidFill>
              <a:schemeClr val="accent3">
                <a:tint val="77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temp!$B$18:$C$18</c:f>
              <c:numCache>
                <c:formatCode>General</c:formatCode>
                <c:ptCount val="2"/>
                <c:pt idx="0">
                  <c:v>0</c:v>
                </c:pt>
                <c:pt idx="1">
                  <c:v>1</c:v>
                </c:pt>
              </c:numCache>
            </c:numRef>
          </c:cat>
          <c:val>
            <c:numRef>
              <c:f>temp!$B$19:$C$19</c:f>
              <c:numCache>
                <c:formatCode>General</c:formatCode>
                <c:ptCount val="2"/>
                <c:pt idx="0">
                  <c:v>1038</c:v>
                </c:pt>
                <c:pt idx="1">
                  <c:v>176</c:v>
                </c:pt>
              </c:numCache>
            </c:numRef>
          </c:val>
        </c:ser>
        <c:ser>
          <c:idx val="1"/>
          <c:order val="1"/>
          <c:tx>
            <c:strRef>
              <c:f>temp!$A$20</c:f>
              <c:strCache>
                <c:ptCount val="1"/>
                <c:pt idx="0">
                  <c:v>Exac</c:v>
                </c:pt>
              </c:strCache>
            </c:strRef>
          </c:tx>
          <c:spPr>
            <a:solidFill>
              <a:schemeClr val="accent3">
                <a:shade val="76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temp!$B$18:$C$18</c:f>
              <c:numCache>
                <c:formatCode>General</c:formatCode>
                <c:ptCount val="2"/>
                <c:pt idx="0">
                  <c:v>0</c:v>
                </c:pt>
                <c:pt idx="1">
                  <c:v>1</c:v>
                </c:pt>
              </c:numCache>
            </c:numRef>
          </c:cat>
          <c:val>
            <c:numRef>
              <c:f>temp!$B$20:$C$20</c:f>
              <c:numCache>
                <c:formatCode>General</c:formatCode>
                <c:ptCount val="2"/>
                <c:pt idx="0">
                  <c:v>105</c:v>
                </c:pt>
                <c:pt idx="1">
                  <c:v>70</c:v>
                </c:pt>
              </c:numCache>
            </c:numRef>
          </c:val>
        </c:ser>
        <c:dLbls>
          <c:showLegendKey val="0"/>
          <c:showVal val="1"/>
          <c:showCatName val="0"/>
          <c:showSerName val="0"/>
          <c:showPercent val="0"/>
          <c:showBubbleSize val="0"/>
        </c:dLbls>
        <c:gapWidth val="79"/>
        <c:shape val="box"/>
        <c:axId val="1099887840"/>
        <c:axId val="1099888928"/>
        <c:axId val="0"/>
      </c:bar3DChart>
      <c:catAx>
        <c:axId val="1099887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099888928"/>
        <c:crosses val="autoZero"/>
        <c:auto val="1"/>
        <c:lblAlgn val="ctr"/>
        <c:lblOffset val="100"/>
        <c:noMultiLvlLbl val="0"/>
      </c:catAx>
      <c:valAx>
        <c:axId val="1099888928"/>
        <c:scaling>
          <c:orientation val="minMax"/>
        </c:scaling>
        <c:delete val="1"/>
        <c:axPos val="b"/>
        <c:numFmt formatCode="0%" sourceLinked="1"/>
        <c:majorTickMark val="none"/>
        <c:minorTickMark val="none"/>
        <c:tickLblPos val="nextTo"/>
        <c:crossAx val="109988784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a:t>Bar Plot ‘DisHis3’</a:t>
            </a: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percentStacked"/>
        <c:varyColors val="0"/>
        <c:ser>
          <c:idx val="0"/>
          <c:order val="0"/>
          <c:tx>
            <c:strRef>
              <c:f>temp!$A$27</c:f>
              <c:strCache>
                <c:ptCount val="1"/>
                <c:pt idx="0">
                  <c:v>Non-Exac</c:v>
                </c:pt>
              </c:strCache>
            </c:strRef>
          </c:tx>
          <c:spPr>
            <a:solidFill>
              <a:schemeClr val="accent4">
                <a:tint val="77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temp!$B$26:$C$26</c:f>
              <c:numCache>
                <c:formatCode>General</c:formatCode>
                <c:ptCount val="2"/>
                <c:pt idx="0">
                  <c:v>0</c:v>
                </c:pt>
                <c:pt idx="1">
                  <c:v>1</c:v>
                </c:pt>
              </c:numCache>
            </c:numRef>
          </c:cat>
          <c:val>
            <c:numRef>
              <c:f>temp!$B$27:$C$27</c:f>
              <c:numCache>
                <c:formatCode>General</c:formatCode>
                <c:ptCount val="2"/>
                <c:pt idx="0">
                  <c:v>960</c:v>
                </c:pt>
                <c:pt idx="1">
                  <c:v>254</c:v>
                </c:pt>
              </c:numCache>
            </c:numRef>
          </c:val>
        </c:ser>
        <c:ser>
          <c:idx val="1"/>
          <c:order val="1"/>
          <c:tx>
            <c:strRef>
              <c:f>temp!$A$28</c:f>
              <c:strCache>
                <c:ptCount val="1"/>
                <c:pt idx="0">
                  <c:v>Exac</c:v>
                </c:pt>
              </c:strCache>
            </c:strRef>
          </c:tx>
          <c:spPr>
            <a:solidFill>
              <a:schemeClr val="accent4">
                <a:shade val="76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temp!$B$26:$C$26</c:f>
              <c:numCache>
                <c:formatCode>General</c:formatCode>
                <c:ptCount val="2"/>
                <c:pt idx="0">
                  <c:v>0</c:v>
                </c:pt>
                <c:pt idx="1">
                  <c:v>1</c:v>
                </c:pt>
              </c:numCache>
            </c:numRef>
          </c:cat>
          <c:val>
            <c:numRef>
              <c:f>temp!$B$28:$C$28</c:f>
              <c:numCache>
                <c:formatCode>General</c:formatCode>
                <c:ptCount val="2"/>
                <c:pt idx="0">
                  <c:v>75</c:v>
                </c:pt>
                <c:pt idx="1">
                  <c:v>100</c:v>
                </c:pt>
              </c:numCache>
            </c:numRef>
          </c:val>
        </c:ser>
        <c:dLbls>
          <c:showLegendKey val="0"/>
          <c:showVal val="1"/>
          <c:showCatName val="0"/>
          <c:showSerName val="0"/>
          <c:showPercent val="0"/>
          <c:showBubbleSize val="0"/>
        </c:dLbls>
        <c:gapWidth val="79"/>
        <c:shape val="box"/>
        <c:axId val="1099886752"/>
        <c:axId val="1099885120"/>
        <c:axId val="0"/>
      </c:bar3DChart>
      <c:catAx>
        <c:axId val="1099886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099885120"/>
        <c:crosses val="autoZero"/>
        <c:auto val="1"/>
        <c:lblAlgn val="ctr"/>
        <c:lblOffset val="100"/>
        <c:noMultiLvlLbl val="0"/>
      </c:catAx>
      <c:valAx>
        <c:axId val="1099885120"/>
        <c:scaling>
          <c:orientation val="minMax"/>
        </c:scaling>
        <c:delete val="1"/>
        <c:axPos val="b"/>
        <c:numFmt formatCode="0%" sourceLinked="1"/>
        <c:majorTickMark val="none"/>
        <c:minorTickMark val="none"/>
        <c:tickLblPos val="nextTo"/>
        <c:crossAx val="109988675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a:t>Bar Plot ‘DisHis4</a:t>
            </a:r>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percentStacked"/>
        <c:varyColors val="0"/>
        <c:ser>
          <c:idx val="0"/>
          <c:order val="0"/>
          <c:tx>
            <c:strRef>
              <c:f>temp!$A$32</c:f>
              <c:strCache>
                <c:ptCount val="1"/>
                <c:pt idx="0">
                  <c:v>Non-Exac</c:v>
                </c:pt>
              </c:strCache>
            </c:strRef>
          </c:tx>
          <c:spPr>
            <a:solidFill>
              <a:schemeClr val="dk1">
                <a:tint val="885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temp!$B$31:$C$31</c:f>
              <c:numCache>
                <c:formatCode>General</c:formatCode>
                <c:ptCount val="2"/>
                <c:pt idx="0">
                  <c:v>0</c:v>
                </c:pt>
                <c:pt idx="1">
                  <c:v>1</c:v>
                </c:pt>
              </c:numCache>
            </c:numRef>
          </c:cat>
          <c:val>
            <c:numRef>
              <c:f>temp!$B$32:$C$32</c:f>
              <c:numCache>
                <c:formatCode>General</c:formatCode>
                <c:ptCount val="2"/>
                <c:pt idx="0">
                  <c:v>844</c:v>
                </c:pt>
                <c:pt idx="1">
                  <c:v>370</c:v>
                </c:pt>
              </c:numCache>
            </c:numRef>
          </c:val>
        </c:ser>
        <c:ser>
          <c:idx val="1"/>
          <c:order val="1"/>
          <c:tx>
            <c:strRef>
              <c:f>temp!$A$33</c:f>
              <c:strCache>
                <c:ptCount val="1"/>
                <c:pt idx="0">
                  <c:v>Exac</c:v>
                </c:pt>
              </c:strCache>
            </c:strRef>
          </c:tx>
          <c:spPr>
            <a:solidFill>
              <a:schemeClr val="dk1">
                <a:tint val="5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temp!$B$31:$C$31</c:f>
              <c:numCache>
                <c:formatCode>General</c:formatCode>
                <c:ptCount val="2"/>
                <c:pt idx="0">
                  <c:v>0</c:v>
                </c:pt>
                <c:pt idx="1">
                  <c:v>1</c:v>
                </c:pt>
              </c:numCache>
            </c:numRef>
          </c:cat>
          <c:val>
            <c:numRef>
              <c:f>temp!$B$33:$C$33</c:f>
              <c:numCache>
                <c:formatCode>General</c:formatCode>
                <c:ptCount val="2"/>
                <c:pt idx="0">
                  <c:v>57</c:v>
                </c:pt>
                <c:pt idx="1">
                  <c:v>118</c:v>
                </c:pt>
              </c:numCache>
            </c:numRef>
          </c:val>
        </c:ser>
        <c:dLbls>
          <c:showLegendKey val="0"/>
          <c:showVal val="1"/>
          <c:showCatName val="0"/>
          <c:showSerName val="0"/>
          <c:showPercent val="0"/>
          <c:showBubbleSize val="0"/>
        </c:dLbls>
        <c:gapWidth val="79"/>
        <c:shape val="box"/>
        <c:axId val="1099881856"/>
        <c:axId val="1143973616"/>
        <c:axId val="0"/>
      </c:bar3DChart>
      <c:catAx>
        <c:axId val="1099881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143973616"/>
        <c:crosses val="autoZero"/>
        <c:auto val="1"/>
        <c:lblAlgn val="ctr"/>
        <c:lblOffset val="100"/>
        <c:noMultiLvlLbl val="0"/>
      </c:catAx>
      <c:valAx>
        <c:axId val="1143973616"/>
        <c:scaling>
          <c:orientation val="minMax"/>
        </c:scaling>
        <c:delete val="1"/>
        <c:axPos val="b"/>
        <c:numFmt formatCode="0%" sourceLinked="1"/>
        <c:majorTickMark val="none"/>
        <c:minorTickMark val="none"/>
        <c:tickLblPos val="nextTo"/>
        <c:crossAx val="109988185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dirty="0" smtClean="0"/>
              <a:t>BAR</a:t>
            </a:r>
            <a:r>
              <a:rPr lang="en-IN" baseline="0" dirty="0" smtClean="0"/>
              <a:t> PLOT ‘DISHIS7’</a:t>
            </a:r>
            <a:endParaRPr lang="en-IN" dirty="0"/>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percentStacked"/>
        <c:varyColors val="0"/>
        <c:ser>
          <c:idx val="0"/>
          <c:order val="0"/>
          <c:tx>
            <c:strRef>
              <c:f>temp!$A$42</c:f>
              <c:strCache>
                <c:ptCount val="1"/>
                <c:pt idx="0">
                  <c:v>Non-Exac</c:v>
                </c:pt>
              </c:strCache>
            </c:strRef>
          </c:tx>
          <c:spPr>
            <a:solidFill>
              <a:schemeClr val="accent1">
                <a:tint val="77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temp!$B$41:$C$41</c:f>
              <c:numCache>
                <c:formatCode>General</c:formatCode>
                <c:ptCount val="2"/>
                <c:pt idx="0">
                  <c:v>0</c:v>
                </c:pt>
                <c:pt idx="1">
                  <c:v>0.16</c:v>
                </c:pt>
              </c:numCache>
            </c:numRef>
          </c:cat>
          <c:val>
            <c:numRef>
              <c:f>temp!$B$42:$C$42</c:f>
              <c:numCache>
                <c:formatCode>General</c:formatCode>
                <c:ptCount val="2"/>
                <c:pt idx="0">
                  <c:v>800</c:v>
                </c:pt>
                <c:pt idx="1">
                  <c:v>414</c:v>
                </c:pt>
              </c:numCache>
            </c:numRef>
          </c:val>
        </c:ser>
        <c:ser>
          <c:idx val="1"/>
          <c:order val="1"/>
          <c:tx>
            <c:strRef>
              <c:f>temp!$A$43</c:f>
              <c:strCache>
                <c:ptCount val="1"/>
                <c:pt idx="0">
                  <c:v>Exac</c:v>
                </c:pt>
              </c:strCache>
            </c:strRef>
          </c:tx>
          <c:spPr>
            <a:solidFill>
              <a:schemeClr val="accent1">
                <a:shade val="76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temp!$B$41:$C$41</c:f>
              <c:numCache>
                <c:formatCode>General</c:formatCode>
                <c:ptCount val="2"/>
                <c:pt idx="0">
                  <c:v>0</c:v>
                </c:pt>
                <c:pt idx="1">
                  <c:v>0.16</c:v>
                </c:pt>
              </c:numCache>
            </c:numRef>
          </c:cat>
          <c:val>
            <c:numRef>
              <c:f>temp!$B$43:$C$43</c:f>
              <c:numCache>
                <c:formatCode>General</c:formatCode>
                <c:ptCount val="2"/>
                <c:pt idx="0">
                  <c:v>52</c:v>
                </c:pt>
                <c:pt idx="1">
                  <c:v>123</c:v>
                </c:pt>
              </c:numCache>
            </c:numRef>
          </c:val>
        </c:ser>
        <c:dLbls>
          <c:showLegendKey val="0"/>
          <c:showVal val="1"/>
          <c:showCatName val="0"/>
          <c:showSerName val="0"/>
          <c:showPercent val="0"/>
          <c:showBubbleSize val="0"/>
        </c:dLbls>
        <c:gapWidth val="79"/>
        <c:shape val="box"/>
        <c:axId val="1143977424"/>
        <c:axId val="1143971984"/>
        <c:axId val="0"/>
      </c:bar3DChart>
      <c:catAx>
        <c:axId val="11439774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43971984"/>
        <c:crosses val="autoZero"/>
        <c:auto val="1"/>
        <c:lblAlgn val="ctr"/>
        <c:lblOffset val="100"/>
        <c:noMultiLvlLbl val="0"/>
      </c:catAx>
      <c:valAx>
        <c:axId val="1143971984"/>
        <c:scaling>
          <c:orientation val="minMax"/>
        </c:scaling>
        <c:delete val="1"/>
        <c:axPos val="b"/>
        <c:numFmt formatCode="0%" sourceLinked="1"/>
        <c:majorTickMark val="none"/>
        <c:minorTickMark val="none"/>
        <c:tickLblPos val="nextTo"/>
        <c:crossAx val="114397742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10.xml><?xml version="1.0" encoding="utf-8"?>
<cs:colorStyle xmlns:cs="http://schemas.microsoft.com/office/drawing/2012/chartStyle" xmlns:a="http://schemas.openxmlformats.org/drawingml/2006/main" meth="withinLinearReversed" id="24">
  <a:schemeClr val="accent4"/>
</cs:colorStyle>
</file>

<file path=ppt/charts/colors11.xml><?xml version="1.0" encoding="utf-8"?>
<cs:colorStyle xmlns:cs="http://schemas.microsoft.com/office/drawing/2012/chartStyle" xmlns:a="http://schemas.openxmlformats.org/drawingml/2006/main" meth="withinLinearReversed" id="21">
  <a:schemeClr val="accent1"/>
</cs:colorStyle>
</file>

<file path=ppt/charts/colors1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withinLinear" id="17">
  <a:schemeClr val="accent4"/>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Reversed" id="23">
  <a:schemeClr val="accent3"/>
</cs:colorStyle>
</file>

<file path=ppt/charts/colors7.xml><?xml version="1.0" encoding="utf-8"?>
<cs:colorStyle xmlns:cs="http://schemas.microsoft.com/office/drawing/2012/chartStyle" xmlns:a="http://schemas.openxmlformats.org/drawingml/2006/main" meth="withinLinearReversed" id="24">
  <a:schemeClr val="accent4"/>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withinLinearReversed" id="21">
  <a:schemeClr val="accent1"/>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1/29/2016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1/29/2016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1/29/2016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1/29/2016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1/29/2016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1/29/2016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1/29/2016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1/29/2016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1/29/2016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1/29/2016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1/29/2016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1/29/2016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1/29/2016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1/29/2016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1/29/2016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1/29/2016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1/29/2016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1/29/2016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dirty="0"/>
              <a: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1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www.webmd.com/lung/copd/gold-criteria-for-copd"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8000" dirty="0" smtClean="0"/>
              <a:t>Business Case : HealthCare</a:t>
            </a:r>
            <a:endParaRPr lang="en-IN" sz="8000" dirty="0"/>
          </a:p>
        </p:txBody>
      </p:sp>
      <p:sp>
        <p:nvSpPr>
          <p:cNvPr id="3" name="Subtitle 2"/>
          <p:cNvSpPr>
            <a:spLocks noGrp="1"/>
          </p:cNvSpPr>
          <p:nvPr>
            <p:ph type="subTitle" idx="1"/>
          </p:nvPr>
        </p:nvSpPr>
        <p:spPr/>
        <p:txBody>
          <a:bodyPr/>
          <a:lstStyle/>
          <a:p>
            <a:r>
              <a:rPr lang="en-IN" dirty="0" smtClean="0"/>
              <a:t>EXL Excellence Quotient 2016</a:t>
            </a:r>
            <a:endParaRPr lang="en-IN" dirty="0"/>
          </a:p>
        </p:txBody>
      </p:sp>
    </p:spTree>
    <p:extLst>
      <p:ext uri="{BB962C8B-B14F-4D97-AF65-F5344CB8AC3E}">
        <p14:creationId xmlns:p14="http://schemas.microsoft.com/office/powerpoint/2010/main" val="26018128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1639" y="132798"/>
            <a:ext cx="11719059" cy="646331"/>
          </a:xfrm>
          <a:prstGeom prst="rect">
            <a:avLst/>
          </a:prstGeom>
          <a:noFill/>
        </p:spPr>
        <p:txBody>
          <a:bodyPr wrap="square" rtlCol="0">
            <a:spAutoFit/>
          </a:bodyPr>
          <a:lstStyle/>
          <a:p>
            <a:r>
              <a:rPr lang="en-IN" dirty="0" smtClean="0"/>
              <a:t>Moving on to categorical predictors, Variables named </a:t>
            </a:r>
            <a:r>
              <a:rPr lang="en-IN" dirty="0" err="1" smtClean="0"/>
              <a:t>DisHis</a:t>
            </a:r>
            <a:r>
              <a:rPr lang="en-IN" dirty="0" smtClean="0"/>
              <a:t> had significantly different percentage of </a:t>
            </a:r>
            <a:r>
              <a:rPr lang="en-IN" dirty="0" err="1" smtClean="0"/>
              <a:t>exacerbator</a:t>
            </a:r>
            <a:r>
              <a:rPr lang="en-IN" dirty="0" smtClean="0"/>
              <a:t> population in different levels and hence were discriminative between target classes</a:t>
            </a:r>
            <a:endParaRPr lang="en-IN" dirty="0"/>
          </a:p>
        </p:txBody>
      </p:sp>
      <p:sp>
        <p:nvSpPr>
          <p:cNvPr id="9" name="TextBox 8"/>
          <p:cNvSpPr txBox="1"/>
          <p:nvPr/>
        </p:nvSpPr>
        <p:spPr>
          <a:xfrm>
            <a:off x="4075285" y="856595"/>
            <a:ext cx="3606085" cy="369332"/>
          </a:xfrm>
          <a:prstGeom prst="rect">
            <a:avLst/>
          </a:prstGeom>
          <a:noFill/>
        </p:spPr>
        <p:txBody>
          <a:bodyPr wrap="square" rtlCol="0">
            <a:spAutoFit/>
          </a:bodyPr>
          <a:lstStyle/>
          <a:p>
            <a:pPr algn="ctr"/>
            <a:r>
              <a:rPr lang="en-IN" b="1" dirty="0" smtClean="0"/>
              <a:t>DISCRIMINATIVE PREDICTORS</a:t>
            </a:r>
            <a:endParaRPr lang="en-IN" b="1" dirty="0"/>
          </a:p>
        </p:txBody>
      </p:sp>
      <p:sp>
        <p:nvSpPr>
          <p:cNvPr id="10" name="TextBox 9"/>
          <p:cNvSpPr txBox="1"/>
          <p:nvPr/>
        </p:nvSpPr>
        <p:spPr>
          <a:xfrm>
            <a:off x="2851962" y="5844364"/>
            <a:ext cx="6478415" cy="646331"/>
          </a:xfrm>
          <a:prstGeom prst="rect">
            <a:avLst/>
          </a:prstGeom>
          <a:noFill/>
        </p:spPr>
        <p:txBody>
          <a:bodyPr wrap="square" rtlCol="0">
            <a:spAutoFit/>
          </a:bodyPr>
          <a:lstStyle/>
          <a:p>
            <a:pPr algn="ctr"/>
            <a:r>
              <a:rPr lang="en-IN" b="1" dirty="0"/>
              <a:t>VARYING PERCENTAGE OF EXACERBATION </a:t>
            </a:r>
            <a:r>
              <a:rPr lang="en-IN" b="1" dirty="0" smtClean="0"/>
              <a:t>POPULATION</a:t>
            </a:r>
          </a:p>
          <a:p>
            <a:pPr algn="ctr"/>
            <a:r>
              <a:rPr lang="en-IN" b="1" dirty="0" smtClean="0"/>
              <a:t>IN DIFFERENT LEVELS</a:t>
            </a:r>
            <a:endParaRPr lang="en-IN" b="1" dirty="0"/>
          </a:p>
        </p:txBody>
      </p:sp>
      <p:graphicFrame>
        <p:nvGraphicFramePr>
          <p:cNvPr id="8" name="Chart 7"/>
          <p:cNvGraphicFramePr>
            <a:graphicFrameLocks/>
          </p:cNvGraphicFramePr>
          <p:nvPr>
            <p:extLst>
              <p:ext uri="{D42A27DB-BD31-4B8C-83A1-F6EECF244321}">
                <p14:modId xmlns:p14="http://schemas.microsoft.com/office/powerpoint/2010/main" val="4053054117"/>
              </p:ext>
            </p:extLst>
          </p:nvPr>
        </p:nvGraphicFramePr>
        <p:xfrm>
          <a:off x="6223000" y="2163545"/>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1814715757"/>
              </p:ext>
            </p:extLst>
          </p:nvPr>
        </p:nvGraphicFramePr>
        <p:xfrm>
          <a:off x="1041400" y="2163545"/>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200289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087985" y="221595"/>
            <a:ext cx="3606085" cy="369332"/>
          </a:xfrm>
          <a:prstGeom prst="rect">
            <a:avLst/>
          </a:prstGeom>
          <a:noFill/>
        </p:spPr>
        <p:txBody>
          <a:bodyPr wrap="square" rtlCol="0">
            <a:spAutoFit/>
          </a:bodyPr>
          <a:lstStyle/>
          <a:p>
            <a:pPr algn="ctr"/>
            <a:r>
              <a:rPr lang="en-IN" b="1" dirty="0" smtClean="0"/>
              <a:t>DISCRIMINATIVE PREDICTORS</a:t>
            </a:r>
            <a:endParaRPr lang="en-IN" b="1" dirty="0"/>
          </a:p>
        </p:txBody>
      </p:sp>
      <p:graphicFrame>
        <p:nvGraphicFramePr>
          <p:cNvPr id="12" name="Chart 11"/>
          <p:cNvGraphicFramePr>
            <a:graphicFrameLocks/>
          </p:cNvGraphicFramePr>
          <p:nvPr>
            <p:extLst>
              <p:ext uri="{D42A27DB-BD31-4B8C-83A1-F6EECF244321}">
                <p14:modId xmlns:p14="http://schemas.microsoft.com/office/powerpoint/2010/main" val="3004811203"/>
              </p:ext>
            </p:extLst>
          </p:nvPr>
        </p:nvGraphicFramePr>
        <p:xfrm>
          <a:off x="990600" y="918945"/>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a:graphicFrameLocks/>
          </p:cNvGraphicFramePr>
          <p:nvPr>
            <p:extLst>
              <p:ext uri="{D42A27DB-BD31-4B8C-83A1-F6EECF244321}">
                <p14:modId xmlns:p14="http://schemas.microsoft.com/office/powerpoint/2010/main" val="1094717284"/>
              </p:ext>
            </p:extLst>
          </p:nvPr>
        </p:nvGraphicFramePr>
        <p:xfrm>
          <a:off x="6310485" y="918945"/>
          <a:ext cx="4572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p:cNvGrpSpPr/>
          <p:nvPr/>
        </p:nvGrpSpPr>
        <p:grpSpPr>
          <a:xfrm>
            <a:off x="3441700" y="3822700"/>
            <a:ext cx="4572000" cy="2743200"/>
            <a:chOff x="3441700" y="3822700"/>
            <a:chExt cx="4572000" cy="2743200"/>
          </a:xfrm>
        </p:grpSpPr>
        <p:graphicFrame>
          <p:nvGraphicFramePr>
            <p:cNvPr id="14" name="Chart 13"/>
            <p:cNvGraphicFramePr>
              <a:graphicFrameLocks/>
            </p:cNvGraphicFramePr>
            <p:nvPr>
              <p:extLst>
                <p:ext uri="{D42A27DB-BD31-4B8C-83A1-F6EECF244321}">
                  <p14:modId xmlns:p14="http://schemas.microsoft.com/office/powerpoint/2010/main" val="2209617819"/>
                </p:ext>
              </p:extLst>
            </p:nvPr>
          </p:nvGraphicFramePr>
          <p:xfrm>
            <a:off x="3441700" y="3822700"/>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p:cNvSpPr txBox="1"/>
            <p:nvPr/>
          </p:nvSpPr>
          <p:spPr>
            <a:xfrm>
              <a:off x="3554569" y="5074276"/>
              <a:ext cx="193183" cy="369332"/>
            </a:xfrm>
            <a:prstGeom prst="rect">
              <a:avLst/>
            </a:prstGeom>
            <a:noFill/>
          </p:spPr>
          <p:txBody>
            <a:bodyPr wrap="square" rtlCol="0">
              <a:spAutoFit/>
            </a:bodyPr>
            <a:lstStyle/>
            <a:p>
              <a:r>
                <a:rPr lang="en-IN" dirty="0" smtClean="0"/>
                <a:t>1</a:t>
              </a:r>
              <a:endParaRPr lang="en-IN" dirty="0"/>
            </a:p>
          </p:txBody>
        </p:sp>
        <p:sp>
          <p:nvSpPr>
            <p:cNvPr id="8" name="TextBox 7"/>
            <p:cNvSpPr txBox="1"/>
            <p:nvPr/>
          </p:nvSpPr>
          <p:spPr>
            <a:xfrm>
              <a:off x="3554568" y="5820088"/>
              <a:ext cx="193183" cy="369332"/>
            </a:xfrm>
            <a:prstGeom prst="rect">
              <a:avLst/>
            </a:prstGeom>
            <a:noFill/>
          </p:spPr>
          <p:txBody>
            <a:bodyPr wrap="square" rtlCol="0">
              <a:spAutoFit/>
            </a:bodyPr>
            <a:lstStyle/>
            <a:p>
              <a:r>
                <a:rPr lang="en-IN" dirty="0"/>
                <a:t>0</a:t>
              </a:r>
              <a:endParaRPr lang="en-IN" dirty="0"/>
            </a:p>
          </p:txBody>
        </p:sp>
      </p:grpSp>
    </p:spTree>
    <p:extLst>
      <p:ext uri="{BB962C8B-B14F-4D97-AF65-F5344CB8AC3E}">
        <p14:creationId xmlns:p14="http://schemas.microsoft.com/office/powerpoint/2010/main" val="34320624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46331"/>
          </a:xfrm>
          <a:prstGeom prst="rect">
            <a:avLst/>
          </a:prstGeom>
        </p:spPr>
        <p:txBody>
          <a:bodyPr wrap="square">
            <a:spAutoFit/>
          </a:bodyPr>
          <a:lstStyle/>
          <a:p>
            <a:r>
              <a:rPr lang="en-IN" dirty="0" smtClean="0"/>
              <a:t>We had two ordered categorical predictors namely “DisStage1” and “DisStage2”. It is worthwhile to note that the odds of exacerbation increased as the severity increased.</a:t>
            </a:r>
            <a:endParaRPr lang="en-IN" dirty="0"/>
          </a:p>
        </p:txBody>
      </p:sp>
      <p:sp>
        <p:nvSpPr>
          <p:cNvPr id="9" name="TextBox 8"/>
          <p:cNvSpPr txBox="1"/>
          <p:nvPr/>
        </p:nvSpPr>
        <p:spPr>
          <a:xfrm>
            <a:off x="396861" y="6001603"/>
            <a:ext cx="11398278" cy="369332"/>
          </a:xfrm>
          <a:prstGeom prst="rect">
            <a:avLst/>
          </a:prstGeom>
          <a:noFill/>
        </p:spPr>
        <p:txBody>
          <a:bodyPr wrap="square" rtlCol="0">
            <a:spAutoFit/>
          </a:bodyPr>
          <a:lstStyle/>
          <a:p>
            <a:pPr algn="ctr"/>
            <a:r>
              <a:rPr lang="en-IN" b="1" dirty="0" smtClean="0"/>
              <a:t>INCREASING ODDS OF EXACERBATION WITH INCREASE IN SEVERITY</a:t>
            </a:r>
          </a:p>
        </p:txBody>
      </p:sp>
      <p:graphicFrame>
        <p:nvGraphicFramePr>
          <p:cNvPr id="13" name="Chart 12"/>
          <p:cNvGraphicFramePr>
            <a:graphicFrameLocks/>
          </p:cNvGraphicFramePr>
          <p:nvPr>
            <p:extLst>
              <p:ext uri="{D42A27DB-BD31-4B8C-83A1-F6EECF244321}">
                <p14:modId xmlns:p14="http://schemas.microsoft.com/office/powerpoint/2010/main" val="1271800399"/>
              </p:ext>
            </p:extLst>
          </p:nvPr>
        </p:nvGraphicFramePr>
        <p:xfrm>
          <a:off x="914400" y="1028184"/>
          <a:ext cx="4800600" cy="4591566"/>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Box 13"/>
          <p:cNvSpPr txBox="1"/>
          <p:nvPr/>
        </p:nvSpPr>
        <p:spPr>
          <a:xfrm>
            <a:off x="1689100" y="6553993"/>
            <a:ext cx="11772900" cy="307777"/>
          </a:xfrm>
          <a:prstGeom prst="rect">
            <a:avLst/>
          </a:prstGeom>
          <a:noFill/>
        </p:spPr>
        <p:txBody>
          <a:bodyPr wrap="square" rtlCol="0">
            <a:spAutoFit/>
          </a:bodyPr>
          <a:lstStyle/>
          <a:p>
            <a:r>
              <a:rPr lang="en-IN" sz="1400" dirty="0" smtClean="0"/>
              <a:t>NOTE: Levels in </a:t>
            </a:r>
            <a:r>
              <a:rPr lang="en-IN" sz="1400" dirty="0" err="1" smtClean="0"/>
              <a:t>DisStage</a:t>
            </a:r>
            <a:r>
              <a:rPr lang="en-IN" sz="1400" dirty="0" smtClean="0"/>
              <a:t> 2 were reduced for better visualization, however it was ensured it remained ordered categorical</a:t>
            </a:r>
            <a:endParaRPr lang="en-IN" sz="1400" dirty="0"/>
          </a:p>
        </p:txBody>
      </p:sp>
      <p:graphicFrame>
        <p:nvGraphicFramePr>
          <p:cNvPr id="15" name="Chart 14"/>
          <p:cNvGraphicFramePr>
            <a:graphicFrameLocks/>
          </p:cNvGraphicFramePr>
          <p:nvPr>
            <p:extLst>
              <p:ext uri="{D42A27DB-BD31-4B8C-83A1-F6EECF244321}">
                <p14:modId xmlns:p14="http://schemas.microsoft.com/office/powerpoint/2010/main" val="3868135899"/>
              </p:ext>
            </p:extLst>
          </p:nvPr>
        </p:nvGraphicFramePr>
        <p:xfrm>
          <a:off x="6470650" y="1028184"/>
          <a:ext cx="4857750" cy="45915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19644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1600" y="101600"/>
            <a:ext cx="11950700" cy="923330"/>
          </a:xfrm>
          <a:prstGeom prst="rect">
            <a:avLst/>
          </a:prstGeom>
          <a:noFill/>
        </p:spPr>
        <p:txBody>
          <a:bodyPr wrap="square" rtlCol="0">
            <a:spAutoFit/>
          </a:bodyPr>
          <a:lstStyle/>
          <a:p>
            <a:r>
              <a:rPr lang="en-IN" dirty="0" smtClean="0"/>
              <a:t>While some of the predictors were discriminative between classes, Demographic Variables, Variables related to Smoke Habits and some Lung Functions were impartial. Some of the impartial predictors which were unable to distinguish between classes on their own have been plotted here.</a:t>
            </a:r>
            <a:endParaRPr lang="en-IN" dirty="0"/>
          </a:p>
        </p:txBody>
      </p:sp>
      <p:sp>
        <p:nvSpPr>
          <p:cNvPr id="3" name="TextBox 2"/>
          <p:cNvSpPr txBox="1"/>
          <p:nvPr/>
        </p:nvSpPr>
        <p:spPr>
          <a:xfrm>
            <a:off x="4100685" y="1220728"/>
            <a:ext cx="3606085" cy="400110"/>
          </a:xfrm>
          <a:prstGeom prst="rect">
            <a:avLst/>
          </a:prstGeom>
          <a:noFill/>
        </p:spPr>
        <p:txBody>
          <a:bodyPr wrap="square" rtlCol="0">
            <a:spAutoFit/>
          </a:bodyPr>
          <a:lstStyle/>
          <a:p>
            <a:pPr algn="ctr"/>
            <a:r>
              <a:rPr lang="en-IN" sz="2000" b="1" dirty="0" smtClean="0"/>
              <a:t>IMPARTIAL PREDICTORS</a:t>
            </a:r>
            <a:endParaRPr lang="en-IN" sz="2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609" y="2155190"/>
            <a:ext cx="4552381" cy="284761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409" y="2155190"/>
            <a:ext cx="4552381" cy="2847619"/>
          </a:xfrm>
          <a:prstGeom prst="rect">
            <a:avLst/>
          </a:prstGeom>
        </p:spPr>
      </p:pic>
      <p:sp>
        <p:nvSpPr>
          <p:cNvPr id="6" name="TextBox 5"/>
          <p:cNvSpPr txBox="1"/>
          <p:nvPr/>
        </p:nvSpPr>
        <p:spPr>
          <a:xfrm>
            <a:off x="3868223" y="5425183"/>
            <a:ext cx="4417454" cy="707886"/>
          </a:xfrm>
          <a:prstGeom prst="rect">
            <a:avLst/>
          </a:prstGeom>
          <a:noFill/>
        </p:spPr>
        <p:txBody>
          <a:bodyPr wrap="square" rtlCol="0">
            <a:spAutoFit/>
          </a:bodyPr>
          <a:lstStyle/>
          <a:p>
            <a:pPr algn="ctr"/>
            <a:r>
              <a:rPr lang="en-IN" sz="2000" b="1" dirty="0" smtClean="0"/>
              <a:t>COMPLETELY OVERLAPPED</a:t>
            </a:r>
            <a:br>
              <a:rPr lang="en-IN" sz="2000" b="1" dirty="0" smtClean="0"/>
            </a:br>
            <a:r>
              <a:rPr lang="en-IN" sz="2000" b="1" dirty="0" smtClean="0"/>
              <a:t>BOXES</a:t>
            </a:r>
            <a:endParaRPr lang="en-IN" sz="2000" b="1" dirty="0"/>
          </a:p>
        </p:txBody>
      </p:sp>
    </p:spTree>
    <p:extLst>
      <p:ext uri="{BB962C8B-B14F-4D97-AF65-F5344CB8AC3E}">
        <p14:creationId xmlns:p14="http://schemas.microsoft.com/office/powerpoint/2010/main" val="37882091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00685" y="1072883"/>
            <a:ext cx="3606085" cy="400110"/>
          </a:xfrm>
          <a:prstGeom prst="rect">
            <a:avLst/>
          </a:prstGeom>
          <a:noFill/>
        </p:spPr>
        <p:txBody>
          <a:bodyPr wrap="square" rtlCol="0">
            <a:spAutoFit/>
          </a:bodyPr>
          <a:lstStyle/>
          <a:p>
            <a:pPr algn="ctr"/>
            <a:r>
              <a:rPr lang="en-IN" sz="2000" b="1" dirty="0" smtClean="0"/>
              <a:t>IMPARTIAL PREDICTORS</a:t>
            </a:r>
            <a:endParaRPr lang="en-IN" sz="2000" b="1" dirty="0"/>
          </a:p>
        </p:txBody>
      </p:sp>
      <p:sp>
        <p:nvSpPr>
          <p:cNvPr id="6" name="TextBox 5"/>
          <p:cNvSpPr txBox="1"/>
          <p:nvPr/>
        </p:nvSpPr>
        <p:spPr>
          <a:xfrm>
            <a:off x="3868223" y="5425183"/>
            <a:ext cx="4417454" cy="707886"/>
          </a:xfrm>
          <a:prstGeom prst="rect">
            <a:avLst/>
          </a:prstGeom>
          <a:noFill/>
        </p:spPr>
        <p:txBody>
          <a:bodyPr wrap="square" rtlCol="0">
            <a:spAutoFit/>
          </a:bodyPr>
          <a:lstStyle/>
          <a:p>
            <a:pPr algn="ctr"/>
            <a:r>
              <a:rPr lang="en-IN" sz="2000" b="1" dirty="0" smtClean="0"/>
              <a:t>COMPLETELY OVERLAPPED</a:t>
            </a:r>
            <a:br>
              <a:rPr lang="en-IN" sz="2000" b="1" dirty="0" smtClean="0"/>
            </a:br>
            <a:r>
              <a:rPr lang="en-IN" sz="2000" b="1" dirty="0" smtClean="0"/>
              <a:t>DISTRIBUTIONS</a:t>
            </a:r>
            <a:endParaRPr lang="en-IN" sz="20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489" y="1859162"/>
            <a:ext cx="5095238" cy="319047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381" y="1848538"/>
            <a:ext cx="5095238" cy="3190476"/>
          </a:xfrm>
          <a:prstGeom prst="rect">
            <a:avLst/>
          </a:prstGeom>
        </p:spPr>
      </p:pic>
    </p:spTree>
    <p:extLst>
      <p:ext uri="{BB962C8B-B14F-4D97-AF65-F5344CB8AC3E}">
        <p14:creationId xmlns:p14="http://schemas.microsoft.com/office/powerpoint/2010/main" val="940221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33468" y="5844364"/>
            <a:ext cx="8915400" cy="646331"/>
          </a:xfrm>
          <a:prstGeom prst="rect">
            <a:avLst/>
          </a:prstGeom>
          <a:noFill/>
        </p:spPr>
        <p:txBody>
          <a:bodyPr wrap="square" rtlCol="0">
            <a:spAutoFit/>
          </a:bodyPr>
          <a:lstStyle/>
          <a:p>
            <a:pPr algn="ctr"/>
            <a:r>
              <a:rPr lang="en-IN" b="1" dirty="0" smtClean="0"/>
              <a:t>ALMOST SAME </a:t>
            </a:r>
            <a:r>
              <a:rPr lang="en-IN" b="1" dirty="0"/>
              <a:t>PERCENTAGE OF </a:t>
            </a:r>
            <a:r>
              <a:rPr lang="en-IN" b="1" dirty="0" smtClean="0"/>
              <a:t>EXACERBATION POPULATION</a:t>
            </a:r>
          </a:p>
          <a:p>
            <a:pPr algn="ctr"/>
            <a:r>
              <a:rPr lang="en-IN" b="1" dirty="0" smtClean="0"/>
              <a:t>IN DIFFERENT LEVELS</a:t>
            </a:r>
            <a:endParaRPr lang="en-IN" b="1" dirty="0"/>
          </a:p>
        </p:txBody>
      </p:sp>
      <p:graphicFrame>
        <p:nvGraphicFramePr>
          <p:cNvPr id="6" name="Chart 5"/>
          <p:cNvGraphicFramePr>
            <a:graphicFrameLocks/>
          </p:cNvGraphicFramePr>
          <p:nvPr>
            <p:extLst>
              <p:ext uri="{D42A27DB-BD31-4B8C-83A1-F6EECF244321}">
                <p14:modId xmlns:p14="http://schemas.microsoft.com/office/powerpoint/2010/main" val="3251799567"/>
              </p:ext>
            </p:extLst>
          </p:nvPr>
        </p:nvGraphicFramePr>
        <p:xfrm>
          <a:off x="596900" y="2066072"/>
          <a:ext cx="5105400" cy="31496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a:graphicFrameLocks/>
          </p:cNvGraphicFramePr>
          <p:nvPr>
            <p:extLst>
              <p:ext uri="{D42A27DB-BD31-4B8C-83A1-F6EECF244321}">
                <p14:modId xmlns:p14="http://schemas.microsoft.com/office/powerpoint/2010/main" val="885849223"/>
              </p:ext>
            </p:extLst>
          </p:nvPr>
        </p:nvGraphicFramePr>
        <p:xfrm>
          <a:off x="6311900" y="2070101"/>
          <a:ext cx="4914900" cy="3145572"/>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4288126" y="1151562"/>
            <a:ext cx="3606085" cy="400110"/>
          </a:xfrm>
          <a:prstGeom prst="rect">
            <a:avLst/>
          </a:prstGeom>
          <a:noFill/>
        </p:spPr>
        <p:txBody>
          <a:bodyPr wrap="square" rtlCol="0">
            <a:spAutoFit/>
          </a:bodyPr>
          <a:lstStyle/>
          <a:p>
            <a:pPr algn="ctr"/>
            <a:r>
              <a:rPr lang="en-IN" sz="2000" b="1" dirty="0" smtClean="0"/>
              <a:t>IMPARTIAL PREDICTORS</a:t>
            </a:r>
            <a:endParaRPr lang="en-IN" sz="2000" b="1" dirty="0"/>
          </a:p>
        </p:txBody>
      </p:sp>
    </p:spTree>
    <p:extLst>
      <p:ext uri="{BB962C8B-B14F-4D97-AF65-F5344CB8AC3E}">
        <p14:creationId xmlns:p14="http://schemas.microsoft.com/office/powerpoint/2010/main" val="36383427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0500" y="248072"/>
            <a:ext cx="12001500" cy="923330"/>
          </a:xfrm>
          <a:prstGeom prst="rect">
            <a:avLst/>
          </a:prstGeom>
          <a:noFill/>
        </p:spPr>
        <p:txBody>
          <a:bodyPr wrap="square" rtlCol="0">
            <a:spAutoFit/>
          </a:bodyPr>
          <a:lstStyle/>
          <a:p>
            <a:r>
              <a:rPr lang="en-IN" dirty="0" smtClean="0"/>
              <a:t>We tried to consider two predictors at a time and see how they combine to differentiate between two target classes. Combination of predictors became better differentiators that the individual predictors themselves. For the purpose of Visualization, continuous predictors were binned.</a:t>
            </a:r>
            <a:endParaRPr lang="en-IN" dirty="0"/>
          </a:p>
        </p:txBody>
      </p:sp>
      <p:grpSp>
        <p:nvGrpSpPr>
          <p:cNvPr id="21" name="Group 20"/>
          <p:cNvGrpSpPr/>
          <p:nvPr/>
        </p:nvGrpSpPr>
        <p:grpSpPr>
          <a:xfrm>
            <a:off x="676531" y="1328554"/>
            <a:ext cx="7073901" cy="5393410"/>
            <a:chOff x="1717931" y="1303154"/>
            <a:chExt cx="7073901" cy="5393410"/>
          </a:xfrm>
        </p:grpSpPr>
        <p:sp>
          <p:nvSpPr>
            <p:cNvPr id="16" name="TextBox 15"/>
            <p:cNvSpPr txBox="1"/>
            <p:nvPr/>
          </p:nvSpPr>
          <p:spPr>
            <a:xfrm>
              <a:off x="4350266" y="1303154"/>
              <a:ext cx="2095500" cy="369332"/>
            </a:xfrm>
            <a:prstGeom prst="rect">
              <a:avLst/>
            </a:prstGeom>
            <a:noFill/>
          </p:spPr>
          <p:txBody>
            <a:bodyPr wrap="square" rtlCol="0">
              <a:spAutoFit/>
            </a:bodyPr>
            <a:lstStyle/>
            <a:p>
              <a:pPr algn="ctr"/>
              <a:r>
                <a:rPr lang="en-IN" dirty="0" smtClean="0">
                  <a:solidFill>
                    <a:schemeClr val="accent1">
                      <a:lumMod val="40000"/>
                      <a:lumOff val="60000"/>
                    </a:schemeClr>
                  </a:solidFill>
                </a:rPr>
                <a:t>ResQues1a</a:t>
              </a:r>
              <a:endParaRPr lang="en-IN" dirty="0">
                <a:solidFill>
                  <a:schemeClr val="accent1">
                    <a:lumMod val="40000"/>
                    <a:lumOff val="60000"/>
                  </a:schemeClr>
                </a:solidFill>
              </a:endParaRPr>
            </a:p>
          </p:txBody>
        </p:sp>
        <p:sp>
          <p:nvSpPr>
            <p:cNvPr id="17" name="TextBox 16"/>
            <p:cNvSpPr txBox="1"/>
            <p:nvPr/>
          </p:nvSpPr>
          <p:spPr>
            <a:xfrm rot="16200000">
              <a:off x="854847" y="3595209"/>
              <a:ext cx="2095500" cy="369332"/>
            </a:xfrm>
            <a:prstGeom prst="rect">
              <a:avLst/>
            </a:prstGeom>
            <a:noFill/>
          </p:spPr>
          <p:txBody>
            <a:bodyPr wrap="square" rtlCol="0">
              <a:spAutoFit/>
            </a:bodyPr>
            <a:lstStyle/>
            <a:p>
              <a:pPr algn="ctr"/>
              <a:r>
                <a:rPr lang="en-IN" dirty="0" smtClean="0">
                  <a:solidFill>
                    <a:schemeClr val="accent1">
                      <a:lumMod val="40000"/>
                      <a:lumOff val="60000"/>
                    </a:schemeClr>
                  </a:solidFill>
                </a:rPr>
                <a:t>DisHis3</a:t>
              </a:r>
              <a:endParaRPr lang="en-IN" dirty="0">
                <a:solidFill>
                  <a:schemeClr val="accent1">
                    <a:lumMod val="40000"/>
                    <a:lumOff val="60000"/>
                  </a:schemeClr>
                </a:solidFill>
              </a:endParaRPr>
            </a:p>
          </p:txBody>
        </p:sp>
        <p:sp>
          <p:nvSpPr>
            <p:cNvPr id="18" name="TextBox 17"/>
            <p:cNvSpPr txBox="1"/>
            <p:nvPr/>
          </p:nvSpPr>
          <p:spPr>
            <a:xfrm>
              <a:off x="3022339" y="6050233"/>
              <a:ext cx="5225534" cy="646331"/>
            </a:xfrm>
            <a:prstGeom prst="rect">
              <a:avLst/>
            </a:prstGeom>
            <a:noFill/>
          </p:spPr>
          <p:txBody>
            <a:bodyPr wrap="square" rtlCol="0">
              <a:spAutoFit/>
            </a:bodyPr>
            <a:lstStyle/>
            <a:p>
              <a:pPr algn="ctr"/>
              <a:r>
                <a:rPr lang="en-IN" dirty="0" smtClean="0">
                  <a:solidFill>
                    <a:schemeClr val="accent1">
                      <a:lumMod val="40000"/>
                      <a:lumOff val="60000"/>
                    </a:schemeClr>
                  </a:solidFill>
                </a:rPr>
                <a:t>      “Odds of Exacerbation” in different levels of </a:t>
              </a:r>
              <a:br>
                <a:rPr lang="en-IN" dirty="0" smtClean="0">
                  <a:solidFill>
                    <a:schemeClr val="accent1">
                      <a:lumMod val="40000"/>
                      <a:lumOff val="60000"/>
                    </a:schemeClr>
                  </a:solidFill>
                </a:rPr>
              </a:br>
              <a:r>
                <a:rPr lang="en-IN" dirty="0" smtClean="0">
                  <a:solidFill>
                    <a:schemeClr val="accent1">
                      <a:lumMod val="40000"/>
                      <a:lumOff val="60000"/>
                    </a:schemeClr>
                  </a:solidFill>
                </a:rPr>
                <a:t>      combination of “DisHis3” and “ResQues1a”</a:t>
              </a:r>
              <a:endParaRPr lang="en-IN" dirty="0">
                <a:solidFill>
                  <a:schemeClr val="accent1">
                    <a:lumMod val="40000"/>
                    <a:lumOff val="60000"/>
                  </a:schemeClr>
                </a:solidFill>
              </a:endParaRPr>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3882" t="7829"/>
            <a:stretch/>
          </p:blipFill>
          <p:spPr>
            <a:xfrm>
              <a:off x="2235199" y="1826311"/>
              <a:ext cx="6556633" cy="3945698"/>
            </a:xfrm>
            <a:prstGeom prst="rect">
              <a:avLst/>
            </a:prstGeom>
          </p:spPr>
        </p:pic>
      </p:grpSp>
      <p:sp>
        <p:nvSpPr>
          <p:cNvPr id="22" name="TextBox 21"/>
          <p:cNvSpPr txBox="1"/>
          <p:nvPr/>
        </p:nvSpPr>
        <p:spPr>
          <a:xfrm>
            <a:off x="8267700" y="4320081"/>
            <a:ext cx="3365500" cy="1477328"/>
          </a:xfrm>
          <a:prstGeom prst="rect">
            <a:avLst/>
          </a:prstGeom>
          <a:noFill/>
        </p:spPr>
        <p:txBody>
          <a:bodyPr wrap="square" rtlCol="0">
            <a:spAutoFit/>
          </a:bodyPr>
          <a:lstStyle/>
          <a:p>
            <a:pPr algn="just"/>
            <a:r>
              <a:rPr lang="en-IN" dirty="0" smtClean="0"/>
              <a:t>We can see that one of the levels of combination gives odds nearly equal to 1. It shows that more variables can be combined to get even better odds. </a:t>
            </a:r>
            <a:endParaRPr lang="en-IN" dirty="0"/>
          </a:p>
        </p:txBody>
      </p:sp>
      <p:sp>
        <p:nvSpPr>
          <p:cNvPr id="9" name="TextBox 8"/>
          <p:cNvSpPr txBox="1"/>
          <p:nvPr/>
        </p:nvSpPr>
        <p:spPr>
          <a:xfrm>
            <a:off x="8027115" y="2067073"/>
            <a:ext cx="3606085" cy="830997"/>
          </a:xfrm>
          <a:prstGeom prst="rect">
            <a:avLst/>
          </a:prstGeom>
          <a:noFill/>
        </p:spPr>
        <p:txBody>
          <a:bodyPr wrap="square" rtlCol="0">
            <a:spAutoFit/>
          </a:bodyPr>
          <a:lstStyle/>
          <a:p>
            <a:pPr algn="ctr"/>
            <a:r>
              <a:rPr lang="en-IN" sz="2400" b="1" dirty="0" smtClean="0"/>
              <a:t>MULTIVARIATE ANALYSIS</a:t>
            </a:r>
            <a:endParaRPr lang="en-IN" sz="2400" b="1" dirty="0"/>
          </a:p>
        </p:txBody>
      </p:sp>
    </p:spTree>
    <p:extLst>
      <p:ext uri="{BB962C8B-B14F-4D97-AF65-F5344CB8AC3E}">
        <p14:creationId xmlns:p14="http://schemas.microsoft.com/office/powerpoint/2010/main" val="1340834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89000" y="2248156"/>
            <a:ext cx="3365500" cy="2031325"/>
          </a:xfrm>
          <a:prstGeom prst="rect">
            <a:avLst/>
          </a:prstGeom>
          <a:noFill/>
        </p:spPr>
        <p:txBody>
          <a:bodyPr wrap="square" rtlCol="0">
            <a:spAutoFit/>
          </a:bodyPr>
          <a:lstStyle/>
          <a:p>
            <a:pPr algn="just"/>
            <a:r>
              <a:rPr lang="en-IN" dirty="0" smtClean="0"/>
              <a:t>Combination of Demo6 and DisHis2Times yields another interesting thing, while Demo6 is not a discriminating variable by itself. On being combined with DisHis3 it betters the performance of DisHis2Times.</a:t>
            </a:r>
            <a:endParaRPr lang="en-IN" dirty="0"/>
          </a:p>
        </p:txBody>
      </p:sp>
      <p:grpSp>
        <p:nvGrpSpPr>
          <p:cNvPr id="10" name="Group 9"/>
          <p:cNvGrpSpPr/>
          <p:nvPr/>
        </p:nvGrpSpPr>
        <p:grpSpPr>
          <a:xfrm>
            <a:off x="4857234" y="717033"/>
            <a:ext cx="6414533" cy="5707798"/>
            <a:chOff x="5352534" y="717033"/>
            <a:chExt cx="6414533" cy="5707798"/>
          </a:xfrm>
        </p:grpSpPr>
        <p:sp>
          <p:nvSpPr>
            <p:cNvPr id="4" name="TextBox 3"/>
            <p:cNvSpPr txBox="1"/>
            <p:nvPr/>
          </p:nvSpPr>
          <p:spPr>
            <a:xfrm>
              <a:off x="7981949" y="717033"/>
              <a:ext cx="2095500" cy="369332"/>
            </a:xfrm>
            <a:prstGeom prst="rect">
              <a:avLst/>
            </a:prstGeom>
            <a:noFill/>
          </p:spPr>
          <p:txBody>
            <a:bodyPr wrap="square" rtlCol="0">
              <a:spAutoFit/>
            </a:bodyPr>
            <a:lstStyle/>
            <a:p>
              <a:pPr algn="ctr"/>
              <a:r>
                <a:rPr lang="en-IN" dirty="0" smtClean="0">
                  <a:solidFill>
                    <a:schemeClr val="accent1">
                      <a:lumMod val="40000"/>
                      <a:lumOff val="60000"/>
                    </a:schemeClr>
                  </a:solidFill>
                </a:rPr>
                <a:t>Demo6</a:t>
              </a:r>
              <a:endParaRPr lang="en-IN" dirty="0">
                <a:solidFill>
                  <a:schemeClr val="accent1">
                    <a:lumMod val="40000"/>
                    <a:lumOff val="60000"/>
                  </a:schemeClr>
                </a:solidFill>
              </a:endParaRPr>
            </a:p>
          </p:txBody>
        </p:sp>
        <p:sp>
          <p:nvSpPr>
            <p:cNvPr id="5" name="TextBox 4"/>
            <p:cNvSpPr txBox="1"/>
            <p:nvPr/>
          </p:nvSpPr>
          <p:spPr>
            <a:xfrm rot="16200000">
              <a:off x="4489450" y="3111240"/>
              <a:ext cx="2095500" cy="369332"/>
            </a:xfrm>
            <a:prstGeom prst="rect">
              <a:avLst/>
            </a:prstGeom>
            <a:noFill/>
          </p:spPr>
          <p:txBody>
            <a:bodyPr wrap="square" rtlCol="0">
              <a:spAutoFit/>
            </a:bodyPr>
            <a:lstStyle/>
            <a:p>
              <a:pPr algn="ctr"/>
              <a:r>
                <a:rPr lang="en-IN" dirty="0" smtClean="0">
                  <a:solidFill>
                    <a:schemeClr val="accent1">
                      <a:lumMod val="40000"/>
                      <a:lumOff val="60000"/>
                    </a:schemeClr>
                  </a:solidFill>
                </a:rPr>
                <a:t>DisHis2Times</a:t>
              </a:r>
              <a:endParaRPr lang="en-IN" dirty="0">
                <a:solidFill>
                  <a:schemeClr val="accent1">
                    <a:lumMod val="40000"/>
                    <a:lumOff val="60000"/>
                  </a:schemeClr>
                </a:solidFill>
              </a:endParaRPr>
            </a:p>
          </p:txBody>
        </p:sp>
        <p:sp>
          <p:nvSpPr>
            <p:cNvPr id="6" name="TextBox 5"/>
            <p:cNvSpPr txBox="1"/>
            <p:nvPr/>
          </p:nvSpPr>
          <p:spPr>
            <a:xfrm>
              <a:off x="6153666" y="5778500"/>
              <a:ext cx="5225534" cy="646331"/>
            </a:xfrm>
            <a:prstGeom prst="rect">
              <a:avLst/>
            </a:prstGeom>
            <a:noFill/>
          </p:spPr>
          <p:txBody>
            <a:bodyPr wrap="square" rtlCol="0">
              <a:spAutoFit/>
            </a:bodyPr>
            <a:lstStyle/>
            <a:p>
              <a:pPr algn="ctr"/>
              <a:r>
                <a:rPr lang="en-IN" dirty="0" smtClean="0">
                  <a:solidFill>
                    <a:schemeClr val="accent1">
                      <a:lumMod val="40000"/>
                      <a:lumOff val="60000"/>
                    </a:schemeClr>
                  </a:solidFill>
                </a:rPr>
                <a:t>      “Odds of Exacerbation” in different levels of </a:t>
              </a:r>
              <a:br>
                <a:rPr lang="en-IN" dirty="0" smtClean="0">
                  <a:solidFill>
                    <a:schemeClr val="accent1">
                      <a:lumMod val="40000"/>
                      <a:lumOff val="60000"/>
                    </a:schemeClr>
                  </a:solidFill>
                </a:rPr>
              </a:br>
              <a:r>
                <a:rPr lang="en-IN" dirty="0" smtClean="0">
                  <a:solidFill>
                    <a:schemeClr val="accent1">
                      <a:lumMod val="40000"/>
                      <a:lumOff val="60000"/>
                    </a:schemeClr>
                  </a:solidFill>
                </a:rPr>
                <a:t>      combination of “Demo6” and “DisHis2Times”</a:t>
              </a:r>
              <a:endParaRPr lang="en-IN" dirty="0">
                <a:solidFill>
                  <a:schemeClr val="accent1">
                    <a:lumMod val="40000"/>
                    <a:lumOff val="60000"/>
                  </a:schemeClr>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8855" t="3127" r="6061"/>
            <a:stretch/>
          </p:blipFill>
          <p:spPr>
            <a:xfrm>
              <a:off x="5963166" y="1358914"/>
              <a:ext cx="5803901" cy="4147037"/>
            </a:xfrm>
            <a:prstGeom prst="rect">
              <a:avLst/>
            </a:prstGeom>
          </p:spPr>
        </p:pic>
      </p:grpSp>
    </p:spTree>
    <p:extLst>
      <p:ext uri="{BB962C8B-B14F-4D97-AF65-F5344CB8AC3E}">
        <p14:creationId xmlns:p14="http://schemas.microsoft.com/office/powerpoint/2010/main" val="2556679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56734" y="602733"/>
            <a:ext cx="6026666" cy="5707798"/>
            <a:chOff x="5352534" y="717033"/>
            <a:chExt cx="6026666" cy="5707798"/>
          </a:xfrm>
        </p:grpSpPr>
        <p:sp>
          <p:nvSpPr>
            <p:cNvPr id="3" name="TextBox 2"/>
            <p:cNvSpPr txBox="1"/>
            <p:nvPr/>
          </p:nvSpPr>
          <p:spPr>
            <a:xfrm>
              <a:off x="7981949" y="717033"/>
              <a:ext cx="2095500" cy="369332"/>
            </a:xfrm>
            <a:prstGeom prst="rect">
              <a:avLst/>
            </a:prstGeom>
            <a:noFill/>
          </p:spPr>
          <p:txBody>
            <a:bodyPr wrap="square" rtlCol="0">
              <a:spAutoFit/>
            </a:bodyPr>
            <a:lstStyle/>
            <a:p>
              <a:pPr algn="ctr"/>
              <a:r>
                <a:rPr lang="en-IN" dirty="0" smtClean="0">
                  <a:solidFill>
                    <a:schemeClr val="accent1">
                      <a:lumMod val="40000"/>
                      <a:lumOff val="60000"/>
                    </a:schemeClr>
                  </a:solidFill>
                </a:rPr>
                <a:t>ResQues1b</a:t>
              </a:r>
              <a:endParaRPr lang="en-IN" dirty="0">
                <a:solidFill>
                  <a:schemeClr val="accent1">
                    <a:lumMod val="40000"/>
                    <a:lumOff val="60000"/>
                  </a:schemeClr>
                </a:solidFill>
              </a:endParaRPr>
            </a:p>
          </p:txBody>
        </p:sp>
        <p:sp>
          <p:nvSpPr>
            <p:cNvPr id="4" name="TextBox 3"/>
            <p:cNvSpPr txBox="1"/>
            <p:nvPr/>
          </p:nvSpPr>
          <p:spPr>
            <a:xfrm rot="16200000">
              <a:off x="4489450" y="3111240"/>
              <a:ext cx="2095500" cy="369332"/>
            </a:xfrm>
            <a:prstGeom prst="rect">
              <a:avLst/>
            </a:prstGeom>
            <a:noFill/>
          </p:spPr>
          <p:txBody>
            <a:bodyPr wrap="square" rtlCol="0">
              <a:spAutoFit/>
            </a:bodyPr>
            <a:lstStyle/>
            <a:p>
              <a:pPr algn="ctr"/>
              <a:r>
                <a:rPr lang="en-IN" dirty="0" smtClean="0">
                  <a:solidFill>
                    <a:schemeClr val="accent1">
                      <a:lumMod val="40000"/>
                      <a:lumOff val="60000"/>
                    </a:schemeClr>
                  </a:solidFill>
                </a:rPr>
                <a:t>Dis3Times</a:t>
              </a:r>
              <a:endParaRPr lang="en-IN" dirty="0">
                <a:solidFill>
                  <a:schemeClr val="accent1">
                    <a:lumMod val="40000"/>
                    <a:lumOff val="60000"/>
                  </a:schemeClr>
                </a:solidFill>
              </a:endParaRPr>
            </a:p>
          </p:txBody>
        </p:sp>
        <p:sp>
          <p:nvSpPr>
            <p:cNvPr id="5" name="TextBox 4"/>
            <p:cNvSpPr txBox="1"/>
            <p:nvPr/>
          </p:nvSpPr>
          <p:spPr>
            <a:xfrm>
              <a:off x="6153666" y="5778500"/>
              <a:ext cx="5225534" cy="646331"/>
            </a:xfrm>
            <a:prstGeom prst="rect">
              <a:avLst/>
            </a:prstGeom>
            <a:noFill/>
          </p:spPr>
          <p:txBody>
            <a:bodyPr wrap="square" rtlCol="0">
              <a:spAutoFit/>
            </a:bodyPr>
            <a:lstStyle/>
            <a:p>
              <a:pPr algn="ctr"/>
              <a:r>
                <a:rPr lang="en-IN" dirty="0" smtClean="0">
                  <a:solidFill>
                    <a:schemeClr val="accent1">
                      <a:lumMod val="40000"/>
                      <a:lumOff val="60000"/>
                    </a:schemeClr>
                  </a:solidFill>
                </a:rPr>
                <a:t>      “Odds of Exacerbation” in different levels of </a:t>
              </a:r>
              <a:br>
                <a:rPr lang="en-IN" dirty="0" smtClean="0">
                  <a:solidFill>
                    <a:schemeClr val="accent1">
                      <a:lumMod val="40000"/>
                      <a:lumOff val="60000"/>
                    </a:schemeClr>
                  </a:solidFill>
                </a:rPr>
              </a:br>
              <a:r>
                <a:rPr lang="en-IN" dirty="0" smtClean="0">
                  <a:solidFill>
                    <a:schemeClr val="accent1">
                      <a:lumMod val="40000"/>
                      <a:lumOff val="60000"/>
                    </a:schemeClr>
                  </a:solidFill>
                </a:rPr>
                <a:t>      combination of “Dis3Times” and “ResQues1b”</a:t>
              </a:r>
              <a:endParaRPr lang="en-IN" dirty="0">
                <a:solidFill>
                  <a:schemeClr val="accent1">
                    <a:lumMod val="40000"/>
                    <a:lumOff val="60000"/>
                  </a:schemeClr>
                </a:solidFill>
              </a:endParaRPr>
            </a:p>
          </p:txBody>
        </p:sp>
      </p:grpSp>
      <p:sp>
        <p:nvSpPr>
          <p:cNvPr id="7" name="TextBox 6"/>
          <p:cNvSpPr txBox="1"/>
          <p:nvPr/>
        </p:nvSpPr>
        <p:spPr>
          <a:xfrm>
            <a:off x="8051800" y="2810469"/>
            <a:ext cx="3365500" cy="1200329"/>
          </a:xfrm>
          <a:prstGeom prst="rect">
            <a:avLst/>
          </a:prstGeom>
          <a:noFill/>
        </p:spPr>
        <p:txBody>
          <a:bodyPr wrap="square" rtlCol="0">
            <a:spAutoFit/>
          </a:bodyPr>
          <a:lstStyle/>
          <a:p>
            <a:pPr algn="just"/>
            <a:r>
              <a:rPr lang="en-IN" dirty="0" smtClean="0"/>
              <a:t>Combination of Dis3Times and ResQues1b make a better discriminative variable than they both individually were</a:t>
            </a:r>
            <a:endParaRPr lang="en-IN"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7544" t="2830"/>
          <a:stretch/>
        </p:blipFill>
        <p:spPr>
          <a:xfrm>
            <a:off x="1380477" y="1238255"/>
            <a:ext cx="6306843" cy="4159751"/>
          </a:xfrm>
          <a:prstGeom prst="rect">
            <a:avLst/>
          </a:prstGeom>
        </p:spPr>
      </p:pic>
    </p:spTree>
    <p:extLst>
      <p:ext uri="{BB962C8B-B14F-4D97-AF65-F5344CB8AC3E}">
        <p14:creationId xmlns:p14="http://schemas.microsoft.com/office/powerpoint/2010/main" val="169487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7234" y="717033"/>
            <a:ext cx="6026666" cy="5707798"/>
            <a:chOff x="5352534" y="717033"/>
            <a:chExt cx="6026666" cy="5707798"/>
          </a:xfrm>
        </p:grpSpPr>
        <p:sp>
          <p:nvSpPr>
            <p:cNvPr id="4" name="TextBox 3"/>
            <p:cNvSpPr txBox="1"/>
            <p:nvPr/>
          </p:nvSpPr>
          <p:spPr>
            <a:xfrm>
              <a:off x="7981949" y="717033"/>
              <a:ext cx="2095500" cy="369332"/>
            </a:xfrm>
            <a:prstGeom prst="rect">
              <a:avLst/>
            </a:prstGeom>
            <a:noFill/>
          </p:spPr>
          <p:txBody>
            <a:bodyPr wrap="square" rtlCol="0">
              <a:spAutoFit/>
            </a:bodyPr>
            <a:lstStyle/>
            <a:p>
              <a:pPr algn="ctr"/>
              <a:r>
                <a:rPr lang="en-IN" dirty="0" smtClean="0">
                  <a:solidFill>
                    <a:schemeClr val="accent1">
                      <a:lumMod val="40000"/>
                      <a:lumOff val="60000"/>
                    </a:schemeClr>
                  </a:solidFill>
                </a:rPr>
                <a:t>DisHis6</a:t>
              </a:r>
              <a:endParaRPr lang="en-IN" dirty="0">
                <a:solidFill>
                  <a:schemeClr val="accent1">
                    <a:lumMod val="40000"/>
                    <a:lumOff val="60000"/>
                  </a:schemeClr>
                </a:solidFill>
              </a:endParaRPr>
            </a:p>
          </p:txBody>
        </p:sp>
        <p:sp>
          <p:nvSpPr>
            <p:cNvPr id="5" name="TextBox 4"/>
            <p:cNvSpPr txBox="1"/>
            <p:nvPr/>
          </p:nvSpPr>
          <p:spPr>
            <a:xfrm rot="16200000">
              <a:off x="4489450" y="3111240"/>
              <a:ext cx="2095500" cy="369332"/>
            </a:xfrm>
            <a:prstGeom prst="rect">
              <a:avLst/>
            </a:prstGeom>
            <a:noFill/>
          </p:spPr>
          <p:txBody>
            <a:bodyPr wrap="square" rtlCol="0">
              <a:spAutoFit/>
            </a:bodyPr>
            <a:lstStyle/>
            <a:p>
              <a:pPr algn="ctr"/>
              <a:r>
                <a:rPr lang="en-IN" dirty="0" smtClean="0">
                  <a:solidFill>
                    <a:schemeClr val="accent1">
                      <a:lumMod val="40000"/>
                      <a:lumOff val="60000"/>
                    </a:schemeClr>
                  </a:solidFill>
                </a:rPr>
                <a:t>DisHis2</a:t>
              </a:r>
              <a:endParaRPr lang="en-IN" dirty="0">
                <a:solidFill>
                  <a:schemeClr val="accent1">
                    <a:lumMod val="40000"/>
                    <a:lumOff val="60000"/>
                  </a:schemeClr>
                </a:solidFill>
              </a:endParaRPr>
            </a:p>
          </p:txBody>
        </p:sp>
        <p:sp>
          <p:nvSpPr>
            <p:cNvPr id="6" name="TextBox 5"/>
            <p:cNvSpPr txBox="1"/>
            <p:nvPr/>
          </p:nvSpPr>
          <p:spPr>
            <a:xfrm>
              <a:off x="6153666" y="5778500"/>
              <a:ext cx="5225534" cy="646331"/>
            </a:xfrm>
            <a:prstGeom prst="rect">
              <a:avLst/>
            </a:prstGeom>
            <a:noFill/>
          </p:spPr>
          <p:txBody>
            <a:bodyPr wrap="square" rtlCol="0">
              <a:spAutoFit/>
            </a:bodyPr>
            <a:lstStyle/>
            <a:p>
              <a:pPr algn="ctr"/>
              <a:r>
                <a:rPr lang="en-IN" dirty="0" smtClean="0">
                  <a:solidFill>
                    <a:schemeClr val="accent1">
                      <a:lumMod val="40000"/>
                      <a:lumOff val="60000"/>
                    </a:schemeClr>
                  </a:solidFill>
                </a:rPr>
                <a:t>      “Odds of Exacerbation” in different levels of </a:t>
              </a:r>
              <a:br>
                <a:rPr lang="en-IN" dirty="0" smtClean="0">
                  <a:solidFill>
                    <a:schemeClr val="accent1">
                      <a:lumMod val="40000"/>
                      <a:lumOff val="60000"/>
                    </a:schemeClr>
                  </a:solidFill>
                </a:rPr>
              </a:br>
              <a:r>
                <a:rPr lang="en-IN" dirty="0" smtClean="0">
                  <a:solidFill>
                    <a:schemeClr val="accent1">
                      <a:lumMod val="40000"/>
                      <a:lumOff val="60000"/>
                    </a:schemeClr>
                  </a:solidFill>
                </a:rPr>
                <a:t>      combination of “DisHis2” and “DisHis6”</a:t>
              </a:r>
              <a:endParaRPr lang="en-IN" dirty="0">
                <a:solidFill>
                  <a:schemeClr val="accent1">
                    <a:lumMod val="40000"/>
                    <a:lumOff val="60000"/>
                  </a:schemeClr>
                </a:solidFill>
              </a:endParaRPr>
            </a:p>
          </p:txBody>
        </p:sp>
      </p:gr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240" t="8683" r="5981"/>
          <a:stretch/>
        </p:blipFill>
        <p:spPr>
          <a:xfrm>
            <a:off x="5676899" y="1477847"/>
            <a:ext cx="5715000" cy="3909170"/>
          </a:xfrm>
          <a:prstGeom prst="rect">
            <a:avLst/>
          </a:prstGeom>
        </p:spPr>
      </p:pic>
      <p:sp>
        <p:nvSpPr>
          <p:cNvPr id="11" name="TextBox 10"/>
          <p:cNvSpPr txBox="1"/>
          <p:nvPr/>
        </p:nvSpPr>
        <p:spPr>
          <a:xfrm>
            <a:off x="825500" y="2543341"/>
            <a:ext cx="3365500" cy="2031325"/>
          </a:xfrm>
          <a:prstGeom prst="rect">
            <a:avLst/>
          </a:prstGeom>
          <a:noFill/>
        </p:spPr>
        <p:txBody>
          <a:bodyPr wrap="square" rtlCol="0">
            <a:spAutoFit/>
          </a:bodyPr>
          <a:lstStyle/>
          <a:p>
            <a:pPr algn="just"/>
            <a:r>
              <a:rPr lang="en-IN" dirty="0" smtClean="0"/>
              <a:t>Combination of DisHis2 and DisHis6 make a better discriminative variable than they both individually were. Also we see an almost linear increase in odds from going top-left to bottom-right</a:t>
            </a:r>
            <a:endParaRPr lang="en-IN" dirty="0"/>
          </a:p>
        </p:txBody>
      </p:sp>
    </p:spTree>
    <p:extLst>
      <p:ext uri="{BB962C8B-B14F-4D97-AF65-F5344CB8AC3E}">
        <p14:creationId xmlns:p14="http://schemas.microsoft.com/office/powerpoint/2010/main" val="257797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4691" y="264391"/>
            <a:ext cx="11956473" cy="6093976"/>
          </a:xfrm>
          <a:prstGeom prst="rect">
            <a:avLst/>
          </a:prstGeom>
          <a:noFill/>
        </p:spPr>
        <p:txBody>
          <a:bodyPr wrap="square" rtlCol="0">
            <a:spAutoFit/>
          </a:bodyPr>
          <a:lstStyle/>
          <a:p>
            <a:r>
              <a:rPr lang="en-IN" sz="2800" b="1" dirty="0" smtClean="0"/>
              <a:t>Background:</a:t>
            </a:r>
          </a:p>
          <a:p>
            <a:r>
              <a:rPr lang="en-US" dirty="0"/>
              <a:t>Worldwide, COPD affects 329 million people or nearly 5 percent of the </a:t>
            </a:r>
            <a:r>
              <a:rPr lang="en-US" dirty="0" smtClean="0"/>
              <a:t>population.</a:t>
            </a:r>
            <a:endParaRPr lang="en-IN" b="1" dirty="0" smtClean="0"/>
          </a:p>
          <a:p>
            <a:r>
              <a:rPr lang="en-US" dirty="0" smtClean="0"/>
              <a:t>Exacerbations </a:t>
            </a:r>
            <a:r>
              <a:rPr lang="en-US" dirty="0"/>
              <a:t>of COPD contribute to lung function decline and reduced quality of life </a:t>
            </a:r>
          </a:p>
          <a:p>
            <a:r>
              <a:rPr lang="en-US" dirty="0" smtClean="0"/>
              <a:t>It leads to </a:t>
            </a:r>
            <a:r>
              <a:rPr lang="en-US" dirty="0"/>
              <a:t>significant increases in resource utilization and cost to the health care system. COPD patients with chronic bronchitis and a history of exacerbations pose an additional burden to the system </a:t>
            </a:r>
          </a:p>
          <a:p>
            <a:r>
              <a:rPr lang="en-US" dirty="0"/>
              <a:t>Early recognition of exacerbations and prompt treatment have shown to ameliorate recovery while improving health-related quality of life and reducing the risk of hospital admission. </a:t>
            </a:r>
            <a:endParaRPr lang="en-US" dirty="0" smtClean="0"/>
          </a:p>
          <a:p>
            <a:endParaRPr lang="en-US" b="1" dirty="0"/>
          </a:p>
          <a:p>
            <a:r>
              <a:rPr lang="en-IN" sz="2800" b="1" dirty="0" smtClean="0"/>
              <a:t>Task:</a:t>
            </a:r>
          </a:p>
          <a:p>
            <a:r>
              <a:rPr lang="en-US" dirty="0" smtClean="0"/>
              <a:t>Using predictive models, descriptive </a:t>
            </a:r>
            <a:r>
              <a:rPr lang="en-US" dirty="0"/>
              <a:t>statistics </a:t>
            </a:r>
            <a:r>
              <a:rPr lang="en-US" dirty="0" smtClean="0"/>
              <a:t>and innovative </a:t>
            </a:r>
            <a:r>
              <a:rPr lang="en-US" dirty="0"/>
              <a:t>graphical displays, </a:t>
            </a:r>
            <a:r>
              <a:rPr lang="en-US" dirty="0" smtClean="0"/>
              <a:t>explore the dataset of COPD patients, </a:t>
            </a:r>
            <a:r>
              <a:rPr lang="en-US" dirty="0"/>
              <a:t>and identify </a:t>
            </a:r>
            <a:r>
              <a:rPr lang="en-US" dirty="0" smtClean="0"/>
              <a:t>factors that </a:t>
            </a:r>
            <a:r>
              <a:rPr lang="en-US" dirty="0"/>
              <a:t>appear to influence </a:t>
            </a:r>
            <a:r>
              <a:rPr lang="en-US" dirty="0" smtClean="0"/>
              <a:t>the Exacerbations of Chronic Obstructive Pulmonary </a:t>
            </a:r>
            <a:r>
              <a:rPr lang="en-US" dirty="0" err="1" smtClean="0"/>
              <a:t>Diseaese</a:t>
            </a:r>
            <a:endParaRPr lang="en-US" dirty="0" smtClean="0"/>
          </a:p>
          <a:p>
            <a:endParaRPr lang="en-US" dirty="0" smtClean="0"/>
          </a:p>
          <a:p>
            <a:r>
              <a:rPr lang="en-US" sz="2800" b="1" dirty="0" smtClean="0"/>
              <a:t>Data:</a:t>
            </a:r>
          </a:p>
          <a:p>
            <a:r>
              <a:rPr lang="en-US" dirty="0" smtClean="0"/>
              <a:t>60 Columns of medically derived data broadly divided into following broad categories</a:t>
            </a:r>
          </a:p>
          <a:p>
            <a:pPr marL="342900" indent="-342900">
              <a:buAutoNum type="arabicParenR"/>
            </a:pPr>
            <a:r>
              <a:rPr lang="en-US" dirty="0" smtClean="0"/>
              <a:t>Demographic Variables - Age, Gender, Height, Weight, Nationality</a:t>
            </a:r>
          </a:p>
          <a:p>
            <a:pPr marL="342900" indent="-342900">
              <a:buAutoNum type="arabicParenR"/>
            </a:pPr>
            <a:r>
              <a:rPr lang="en-US" dirty="0" smtClean="0"/>
              <a:t>History of Lung Problems – Cough, </a:t>
            </a:r>
            <a:r>
              <a:rPr lang="en-US" dirty="0" err="1" smtClean="0"/>
              <a:t>Asthama</a:t>
            </a:r>
            <a:r>
              <a:rPr lang="en-US" dirty="0" smtClean="0"/>
              <a:t> </a:t>
            </a:r>
            <a:r>
              <a:rPr lang="en-US" dirty="0" err="1" smtClean="0"/>
              <a:t>etc</a:t>
            </a:r>
            <a:endParaRPr lang="en-US" dirty="0" smtClean="0"/>
          </a:p>
          <a:p>
            <a:pPr marL="342900" indent="-342900">
              <a:buAutoNum type="arabicParenR"/>
            </a:pPr>
            <a:r>
              <a:rPr lang="en-US" dirty="0" smtClean="0"/>
              <a:t>History of Lung Disease Symptoms</a:t>
            </a:r>
          </a:p>
          <a:p>
            <a:pPr marL="342900" indent="-342900">
              <a:buAutoNum type="arabicParenR"/>
            </a:pPr>
            <a:r>
              <a:rPr lang="en-US" dirty="0" smtClean="0"/>
              <a:t>Smoking Habits</a:t>
            </a:r>
          </a:p>
          <a:p>
            <a:pPr marL="342900" indent="-342900">
              <a:buAutoNum type="arabicParenR"/>
            </a:pPr>
            <a:r>
              <a:rPr lang="en-US" dirty="0" smtClean="0"/>
              <a:t>Questionnaire on Overall well being</a:t>
            </a:r>
          </a:p>
          <a:p>
            <a:pPr marL="342900" indent="-342900">
              <a:buAutoNum type="arabicParenR"/>
            </a:pPr>
            <a:r>
              <a:rPr lang="en-US" dirty="0" smtClean="0"/>
              <a:t>Lung Functions derived by Spirometry – FEV1,FVC etc.</a:t>
            </a:r>
          </a:p>
        </p:txBody>
      </p:sp>
    </p:spTree>
    <p:extLst>
      <p:ext uri="{BB962C8B-B14F-4D97-AF65-F5344CB8AC3E}">
        <p14:creationId xmlns:p14="http://schemas.microsoft.com/office/powerpoint/2010/main" val="1922481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69200" y="2954635"/>
            <a:ext cx="3365500" cy="923330"/>
          </a:xfrm>
          <a:prstGeom prst="rect">
            <a:avLst/>
          </a:prstGeom>
          <a:noFill/>
        </p:spPr>
        <p:txBody>
          <a:bodyPr wrap="square" rtlCol="0">
            <a:spAutoFit/>
          </a:bodyPr>
          <a:lstStyle/>
          <a:p>
            <a:pPr algn="just"/>
            <a:r>
              <a:rPr lang="en-IN" dirty="0" smtClean="0"/>
              <a:t>Odds of Exacerbation increase almost linearly with Combination of LungFun3 and ResQues1a</a:t>
            </a:r>
            <a:endParaRPr lang="en-IN" dirty="0"/>
          </a:p>
        </p:txBody>
      </p:sp>
      <p:graphicFrame>
        <p:nvGraphicFramePr>
          <p:cNvPr id="4" name="Chart 3"/>
          <p:cNvGraphicFramePr>
            <a:graphicFrameLocks/>
          </p:cNvGraphicFramePr>
          <p:nvPr>
            <p:extLst>
              <p:ext uri="{D42A27DB-BD31-4B8C-83A1-F6EECF244321}">
                <p14:modId xmlns:p14="http://schemas.microsoft.com/office/powerpoint/2010/main" val="3160541596"/>
              </p:ext>
            </p:extLst>
          </p:nvPr>
        </p:nvGraphicFramePr>
        <p:xfrm>
          <a:off x="693313" y="499055"/>
          <a:ext cx="6287036" cy="591462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5249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5021" y="210978"/>
            <a:ext cx="6336404" cy="830997"/>
          </a:xfrm>
          <a:prstGeom prst="rect">
            <a:avLst/>
          </a:prstGeom>
          <a:noFill/>
        </p:spPr>
        <p:txBody>
          <a:bodyPr wrap="square" rtlCol="0">
            <a:spAutoFit/>
          </a:bodyPr>
          <a:lstStyle/>
          <a:p>
            <a:pPr algn="ctr"/>
            <a:r>
              <a:rPr lang="en-IN" sz="2400" b="1" dirty="0" smtClean="0"/>
              <a:t>COMPARING OUR RESULTS WITH FACTS ABOUT COPD</a:t>
            </a:r>
            <a:endParaRPr lang="en-IN" sz="2400" b="1" dirty="0"/>
          </a:p>
        </p:txBody>
      </p:sp>
      <p:sp>
        <p:nvSpPr>
          <p:cNvPr id="3" name="TextBox 2"/>
          <p:cNvSpPr txBox="1"/>
          <p:nvPr/>
        </p:nvSpPr>
        <p:spPr>
          <a:xfrm>
            <a:off x="238260" y="1365161"/>
            <a:ext cx="11809925" cy="4524315"/>
          </a:xfrm>
          <a:prstGeom prst="rect">
            <a:avLst/>
          </a:prstGeom>
          <a:noFill/>
        </p:spPr>
        <p:txBody>
          <a:bodyPr wrap="square" rtlCol="0">
            <a:spAutoFit/>
          </a:bodyPr>
          <a:lstStyle/>
          <a:p>
            <a:r>
              <a:rPr lang="en-IN" dirty="0" smtClean="0"/>
              <a:t>Since the variables were unnamed to protect anonymity we could not specifically cross check our findings with the facts about COPD. However we were able to compare our results broadly.</a:t>
            </a:r>
          </a:p>
          <a:p>
            <a:endParaRPr lang="en-IN" dirty="0"/>
          </a:p>
          <a:p>
            <a:pPr marL="342900" indent="-342900">
              <a:buFont typeface="+mj-lt"/>
              <a:buAutoNum type="arabicPeriod"/>
            </a:pPr>
            <a:r>
              <a:rPr lang="en-IN" dirty="0" smtClean="0"/>
              <a:t>In our analysis we saw that Responses of Questionnaire were an important factor in exacerbation risk prediction. During our study about COPD we found out that a questionnaire called CAT (COPD Assessment Test) is so important the doctors actually use CAT Scores in diagnosis of COPD.</a:t>
            </a:r>
          </a:p>
          <a:p>
            <a:pPr marL="342900" indent="-342900">
              <a:buFont typeface="+mj-lt"/>
              <a:buAutoNum type="arabicPeriod"/>
            </a:pPr>
            <a:endParaRPr lang="en-IN" dirty="0"/>
          </a:p>
          <a:p>
            <a:pPr marL="342900" indent="-342900">
              <a:buFont typeface="+mj-lt"/>
              <a:buAutoNum type="arabicPeriod"/>
            </a:pPr>
            <a:r>
              <a:rPr lang="en-IN" dirty="0" smtClean="0"/>
              <a:t>Some Lung Functions were judged very important by our analysis. Since COPD is a pulmonary </a:t>
            </a:r>
            <a:r>
              <a:rPr lang="en-IN" dirty="0" err="1" smtClean="0"/>
              <a:t>disease,there</a:t>
            </a:r>
            <a:r>
              <a:rPr lang="en-IN" dirty="0" smtClean="0"/>
              <a:t> is no reason as to why Lung Functions should not be important in risk prediction. In fact, On the basis of some Lung Functions like FEV1 and FVC, GOLD Stage of a patient in determined, which is a measure of severity of Chronic Obstructive </a:t>
            </a:r>
            <a:r>
              <a:rPr lang="en-IN" dirty="0"/>
              <a:t>Pulmonary Disease </a:t>
            </a:r>
            <a:r>
              <a:rPr lang="en-IN" dirty="0" smtClean="0"/>
              <a:t>(Reference : </a:t>
            </a:r>
            <a:r>
              <a:rPr lang="en-IN" dirty="0" smtClean="0">
                <a:hlinkClick r:id="rId2"/>
              </a:rPr>
              <a:t>http</a:t>
            </a:r>
            <a:r>
              <a:rPr lang="en-IN" dirty="0">
                <a:hlinkClick r:id="rId2"/>
              </a:rPr>
              <a:t>://www.webmd.com/lung/copd/gold-criteria-for-copd</a:t>
            </a:r>
            <a:r>
              <a:rPr lang="en-IN" dirty="0" smtClean="0"/>
              <a:t>)</a:t>
            </a:r>
          </a:p>
          <a:p>
            <a:pPr marL="342900" indent="-342900">
              <a:buFont typeface="+mj-lt"/>
              <a:buAutoNum type="arabicPeriod"/>
            </a:pPr>
            <a:endParaRPr lang="en-IN" dirty="0" smtClean="0"/>
          </a:p>
          <a:p>
            <a:pPr marL="342900" indent="-342900">
              <a:buFont typeface="+mj-lt"/>
              <a:buAutoNum type="arabicPeriod"/>
            </a:pPr>
            <a:r>
              <a:rPr lang="en-IN" dirty="0" smtClean="0"/>
              <a:t>Comorbidities (Other lung ailments, named Dis2, Dis3 etc. in our data) were not very important in our analysis. In our analysis severity of COPD has very little to do with other lung ailments. However, Symptoms (named DisHis1, DisHis2 etc. in our data) were an important factor in risk prediction also Smoking Habits were somewhat important in our analysis. These conclusions were consistent with some of the publications of International Journal of COPD.</a:t>
            </a:r>
          </a:p>
        </p:txBody>
      </p:sp>
    </p:spTree>
    <p:extLst>
      <p:ext uri="{BB962C8B-B14F-4D97-AF65-F5344CB8AC3E}">
        <p14:creationId xmlns:p14="http://schemas.microsoft.com/office/powerpoint/2010/main" val="1948954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8200" y="3452369"/>
            <a:ext cx="4965700" cy="1477328"/>
          </a:xfrm>
          <a:prstGeom prst="rect">
            <a:avLst/>
          </a:prstGeom>
          <a:noFill/>
        </p:spPr>
        <p:txBody>
          <a:bodyPr wrap="square" rtlCol="0">
            <a:spAutoFit/>
          </a:bodyPr>
          <a:lstStyle/>
          <a:p>
            <a:pPr algn="just"/>
            <a:r>
              <a:rPr lang="en-IN" dirty="0" smtClean="0"/>
              <a:t>We tried to visualize the combination of three or more variables </a:t>
            </a:r>
            <a:r>
              <a:rPr lang="en-IN" dirty="0" err="1" smtClean="0"/>
              <a:t>wrt</a:t>
            </a:r>
            <a:r>
              <a:rPr lang="en-IN" dirty="0" smtClean="0"/>
              <a:t> target classes, but the plots became less nicer and less meaningful. So we handed the data over to machine learning models to find better combinations .</a:t>
            </a:r>
            <a:endParaRPr lang="en-IN" dirty="0"/>
          </a:p>
        </p:txBody>
      </p:sp>
      <p:sp>
        <p:nvSpPr>
          <p:cNvPr id="3" name="TextBox 2"/>
          <p:cNvSpPr txBox="1"/>
          <p:nvPr/>
        </p:nvSpPr>
        <p:spPr>
          <a:xfrm>
            <a:off x="3175000" y="1879600"/>
            <a:ext cx="5283200" cy="369332"/>
          </a:xfrm>
          <a:prstGeom prst="rect">
            <a:avLst/>
          </a:prstGeom>
          <a:noFill/>
        </p:spPr>
        <p:txBody>
          <a:bodyPr wrap="square" rtlCol="0">
            <a:spAutoFit/>
          </a:bodyPr>
          <a:lstStyle/>
          <a:p>
            <a:pPr algn="ctr"/>
            <a:r>
              <a:rPr lang="en-IN" b="1" dirty="0" smtClean="0"/>
              <a:t>NEED FOR MACHINE LEARNING MODELS </a:t>
            </a:r>
            <a:endParaRPr lang="en-IN" b="1" dirty="0"/>
          </a:p>
        </p:txBody>
      </p:sp>
    </p:spTree>
    <p:extLst>
      <p:ext uri="{BB962C8B-B14F-4D97-AF65-F5344CB8AC3E}">
        <p14:creationId xmlns:p14="http://schemas.microsoft.com/office/powerpoint/2010/main" val="4263386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23220"/>
            <a:ext cx="12192000" cy="1200329"/>
          </a:xfrm>
          <a:prstGeom prst="rect">
            <a:avLst/>
          </a:prstGeom>
          <a:noFill/>
        </p:spPr>
        <p:txBody>
          <a:bodyPr wrap="square" rtlCol="0">
            <a:spAutoFit/>
          </a:bodyPr>
          <a:lstStyle/>
          <a:p>
            <a:r>
              <a:rPr lang="en-IN" dirty="0" smtClean="0"/>
              <a:t>We tried to use unsupervised techniques to split the data into two groups. Even without labels the two groups by themselves had significant differences in percentage of Population with Exacerbation. Modelling for these two Clusters separately improve the metric “Root Mean Square Error” by some extent.</a:t>
            </a:r>
          </a:p>
          <a:p>
            <a:r>
              <a:rPr lang="en-IN" dirty="0" smtClean="0"/>
              <a:t> Also It was interesting to know that the most stable number of cluster groups in the data was 2 as shown by the </a:t>
            </a:r>
            <a:r>
              <a:rPr lang="en-IN" dirty="0" err="1" smtClean="0"/>
              <a:t>dendrogram</a:t>
            </a:r>
            <a:r>
              <a:rPr lang="en-IN" dirty="0" smtClean="0"/>
              <a:t>.</a:t>
            </a:r>
            <a:endParaRPr lang="en-IN" dirty="0"/>
          </a:p>
        </p:txBody>
      </p:sp>
      <p:pic>
        <p:nvPicPr>
          <p:cNvPr id="5" name="Picture 4"/>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96000" y="1863878"/>
            <a:ext cx="5248147" cy="3352246"/>
          </a:xfrm>
          <a:prstGeom prst="rect">
            <a:avLst/>
          </a:prstGeom>
        </p:spPr>
      </p:pic>
      <p:sp>
        <p:nvSpPr>
          <p:cNvPr id="6" name="TextBox 5"/>
          <p:cNvSpPr txBox="1"/>
          <p:nvPr/>
        </p:nvSpPr>
        <p:spPr>
          <a:xfrm>
            <a:off x="3837904" y="0"/>
            <a:ext cx="5203064" cy="523220"/>
          </a:xfrm>
          <a:prstGeom prst="rect">
            <a:avLst/>
          </a:prstGeom>
          <a:noFill/>
        </p:spPr>
        <p:txBody>
          <a:bodyPr wrap="square" rtlCol="0">
            <a:spAutoFit/>
          </a:bodyPr>
          <a:lstStyle/>
          <a:p>
            <a:r>
              <a:rPr lang="en-IN" sz="2800" b="1" dirty="0" smtClean="0"/>
              <a:t>UNSUPERVISED LEARNING</a:t>
            </a:r>
            <a:endParaRPr lang="en-IN" sz="2800" b="1" dirty="0"/>
          </a:p>
        </p:txBody>
      </p:sp>
      <p:sp>
        <p:nvSpPr>
          <p:cNvPr id="7" name="TextBox 6"/>
          <p:cNvSpPr txBox="1"/>
          <p:nvPr/>
        </p:nvSpPr>
        <p:spPr>
          <a:xfrm>
            <a:off x="193183" y="5512158"/>
            <a:ext cx="11603865" cy="923330"/>
          </a:xfrm>
          <a:prstGeom prst="rect">
            <a:avLst/>
          </a:prstGeom>
          <a:noFill/>
        </p:spPr>
        <p:txBody>
          <a:bodyPr wrap="square" rtlCol="0">
            <a:spAutoFit/>
          </a:bodyPr>
          <a:lstStyle/>
          <a:p>
            <a:r>
              <a:rPr lang="en-IN" dirty="0" smtClean="0"/>
              <a:t>Another popular unsupervised learning technique “</a:t>
            </a:r>
            <a:r>
              <a:rPr lang="en-IN" dirty="0" err="1" smtClean="0"/>
              <a:t>pca</a:t>
            </a:r>
            <a:r>
              <a:rPr lang="en-IN" dirty="0" smtClean="0"/>
              <a:t>” was also applied. Out of 60 odd variables , </a:t>
            </a:r>
            <a:r>
              <a:rPr lang="en-IN" dirty="0" err="1" smtClean="0"/>
              <a:t>pca</a:t>
            </a:r>
            <a:r>
              <a:rPr lang="en-IN" dirty="0" smtClean="0"/>
              <a:t> captured 95% of variance in just 33 variables almost halving the dimension, However this came at a cost to “</a:t>
            </a:r>
            <a:r>
              <a:rPr lang="en-IN" dirty="0" err="1" smtClean="0"/>
              <a:t>rmse</a:t>
            </a:r>
            <a:r>
              <a:rPr lang="en-IN" dirty="0" smtClean="0"/>
              <a:t>” and hence we decided to keep our original variables instead of using </a:t>
            </a:r>
            <a:r>
              <a:rPr lang="en-IN" dirty="0" err="1" smtClean="0"/>
              <a:t>pca</a:t>
            </a:r>
            <a:r>
              <a:rPr lang="en-IN" dirty="0" smtClean="0"/>
              <a:t> components</a:t>
            </a:r>
          </a:p>
        </p:txBody>
      </p:sp>
      <p:graphicFrame>
        <p:nvGraphicFramePr>
          <p:cNvPr id="8" name="Chart 7"/>
          <p:cNvGraphicFramePr>
            <a:graphicFrameLocks/>
          </p:cNvGraphicFramePr>
          <p:nvPr>
            <p:extLst>
              <p:ext uri="{D42A27DB-BD31-4B8C-83A1-F6EECF244321}">
                <p14:modId xmlns:p14="http://schemas.microsoft.com/office/powerpoint/2010/main" val="4161800256"/>
              </p:ext>
            </p:extLst>
          </p:nvPr>
        </p:nvGraphicFramePr>
        <p:xfrm>
          <a:off x="431800" y="1863878"/>
          <a:ext cx="5308600" cy="335224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4807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00461" y="401310"/>
            <a:ext cx="4432301" cy="523220"/>
          </a:xfrm>
          <a:prstGeom prst="rect">
            <a:avLst/>
          </a:prstGeom>
          <a:noFill/>
        </p:spPr>
        <p:txBody>
          <a:bodyPr wrap="square" rtlCol="0">
            <a:spAutoFit/>
          </a:bodyPr>
          <a:lstStyle/>
          <a:p>
            <a:pPr algn="ctr"/>
            <a:r>
              <a:rPr lang="en-IN" sz="2800" b="1" dirty="0" smtClean="0"/>
              <a:t>SUPERVISED LEARNING</a:t>
            </a:r>
            <a:endParaRPr lang="en-IN" sz="2800" b="1" dirty="0"/>
          </a:p>
        </p:txBody>
      </p:sp>
      <p:sp>
        <p:nvSpPr>
          <p:cNvPr id="4" name="TextBox 3"/>
          <p:cNvSpPr txBox="1"/>
          <p:nvPr/>
        </p:nvSpPr>
        <p:spPr>
          <a:xfrm>
            <a:off x="193182" y="358120"/>
            <a:ext cx="6385417" cy="1754326"/>
          </a:xfrm>
          <a:prstGeom prst="rect">
            <a:avLst/>
          </a:prstGeom>
          <a:noFill/>
        </p:spPr>
        <p:txBody>
          <a:bodyPr wrap="square" rtlCol="0">
            <a:spAutoFit/>
          </a:bodyPr>
          <a:lstStyle/>
          <a:p>
            <a:pPr algn="just"/>
            <a:r>
              <a:rPr lang="en-IN" dirty="0" smtClean="0"/>
              <a:t>Several algorithms were used on the dataset after pre processing and </a:t>
            </a:r>
            <a:r>
              <a:rPr lang="en-IN" dirty="0" err="1" smtClean="0"/>
              <a:t>rmse</a:t>
            </a:r>
            <a:r>
              <a:rPr lang="en-IN" dirty="0" smtClean="0"/>
              <a:t> on the validation set was calculated each time. Linear models like logistic regression, linear SVM, </a:t>
            </a:r>
            <a:r>
              <a:rPr lang="en-IN" dirty="0" err="1" smtClean="0"/>
              <a:t>xgboost</a:t>
            </a:r>
            <a:r>
              <a:rPr lang="en-IN" dirty="0" smtClean="0"/>
              <a:t> linear performed poorly indicating that the problem is non-linear. However the liner model did help us spot good features. Tree based models gave the smallest </a:t>
            </a:r>
            <a:r>
              <a:rPr lang="en-IN" dirty="0" err="1" smtClean="0"/>
              <a:t>rmse</a:t>
            </a:r>
            <a:r>
              <a:rPr lang="en-IN" dirty="0" smtClean="0"/>
              <a:t>. </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601" y="2411539"/>
            <a:ext cx="6046578" cy="421309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674" y="1223994"/>
            <a:ext cx="4955877" cy="5400635"/>
          </a:xfrm>
          <a:prstGeom prst="rect">
            <a:avLst/>
          </a:prstGeom>
        </p:spPr>
      </p:pic>
    </p:spTree>
    <p:extLst>
      <p:ext uri="{BB962C8B-B14F-4D97-AF65-F5344CB8AC3E}">
        <p14:creationId xmlns:p14="http://schemas.microsoft.com/office/powerpoint/2010/main" val="12748584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775" y="2083358"/>
            <a:ext cx="6618208" cy="3747354"/>
          </a:xfrm>
          <a:prstGeom prst="rect">
            <a:avLst/>
          </a:prstGeom>
        </p:spPr>
      </p:pic>
      <p:sp>
        <p:nvSpPr>
          <p:cNvPr id="3" name="Rectangle 2"/>
          <p:cNvSpPr/>
          <p:nvPr/>
        </p:nvSpPr>
        <p:spPr>
          <a:xfrm>
            <a:off x="3060879" y="703124"/>
            <a:ext cx="6096000" cy="1200329"/>
          </a:xfrm>
          <a:prstGeom prst="rect">
            <a:avLst/>
          </a:prstGeom>
        </p:spPr>
        <p:txBody>
          <a:bodyPr>
            <a:spAutoFit/>
          </a:bodyPr>
          <a:lstStyle/>
          <a:p>
            <a:r>
              <a:rPr lang="en-IN" dirty="0"/>
              <a:t>To increase robustness of the model an ensemble was created using weighted average. Ensemble was indeed robust and had lower </a:t>
            </a:r>
            <a:r>
              <a:rPr lang="en-IN" dirty="0" err="1"/>
              <a:t>rmse</a:t>
            </a:r>
            <a:r>
              <a:rPr lang="en-IN" dirty="0"/>
              <a:t> than each of the models </a:t>
            </a:r>
            <a:r>
              <a:rPr lang="en-IN" dirty="0" smtClean="0"/>
              <a:t>individually</a:t>
            </a:r>
            <a:r>
              <a:rPr lang="en-IN" dirty="0"/>
              <a:t> </a:t>
            </a:r>
            <a:r>
              <a:rPr lang="en-IN" dirty="0" smtClean="0"/>
              <a:t>as can be seen in the plot below. Red Line shows </a:t>
            </a:r>
            <a:r>
              <a:rPr lang="en-IN" dirty="0" err="1" smtClean="0"/>
              <a:t>rmse</a:t>
            </a:r>
            <a:r>
              <a:rPr lang="en-IN" dirty="0" smtClean="0"/>
              <a:t> of Ensemble model</a:t>
            </a:r>
            <a:endParaRPr lang="en-IN" dirty="0"/>
          </a:p>
        </p:txBody>
      </p:sp>
      <p:sp>
        <p:nvSpPr>
          <p:cNvPr id="4" name="TextBox 3"/>
          <p:cNvSpPr txBox="1"/>
          <p:nvPr/>
        </p:nvSpPr>
        <p:spPr>
          <a:xfrm>
            <a:off x="193183" y="0"/>
            <a:ext cx="11861442" cy="523220"/>
          </a:xfrm>
          <a:prstGeom prst="rect">
            <a:avLst/>
          </a:prstGeom>
          <a:noFill/>
        </p:spPr>
        <p:txBody>
          <a:bodyPr wrap="square" rtlCol="0">
            <a:spAutoFit/>
          </a:bodyPr>
          <a:lstStyle/>
          <a:p>
            <a:pPr algn="ctr"/>
            <a:r>
              <a:rPr lang="en-IN" sz="2800" b="1" dirty="0" smtClean="0"/>
              <a:t>ENSEMBLE LEARNING</a:t>
            </a:r>
            <a:endParaRPr lang="en-IN" sz="2800" b="1" dirty="0"/>
          </a:p>
        </p:txBody>
      </p:sp>
    </p:spTree>
    <p:extLst>
      <p:ext uri="{BB962C8B-B14F-4D97-AF65-F5344CB8AC3E}">
        <p14:creationId xmlns:p14="http://schemas.microsoft.com/office/powerpoint/2010/main" val="35559533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76317" y="70479"/>
            <a:ext cx="6270708" cy="461665"/>
          </a:xfrm>
          <a:prstGeom prst="rect">
            <a:avLst/>
          </a:prstGeom>
        </p:spPr>
        <p:txBody>
          <a:bodyPr wrap="square">
            <a:spAutoFit/>
          </a:bodyPr>
          <a:lstStyle/>
          <a:p>
            <a:pPr algn="ctr"/>
            <a:r>
              <a:rPr lang="en-IN" sz="2400" b="1" dirty="0" smtClean="0"/>
              <a:t>VARIABLE IMPORTANCE (MODELS)</a:t>
            </a:r>
            <a:endParaRPr lang="en-IN" sz="2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499" y="1241579"/>
            <a:ext cx="3860801" cy="543683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3" y="1241579"/>
            <a:ext cx="3686557" cy="5436839"/>
          </a:xfrm>
          <a:prstGeom prst="rect">
            <a:avLst/>
          </a:prstGeom>
        </p:spPr>
      </p:pic>
      <p:sp>
        <p:nvSpPr>
          <p:cNvPr id="7" name="TextBox 6"/>
          <p:cNvSpPr txBox="1"/>
          <p:nvPr/>
        </p:nvSpPr>
        <p:spPr>
          <a:xfrm>
            <a:off x="161543" y="553179"/>
            <a:ext cx="11700257" cy="646331"/>
          </a:xfrm>
          <a:prstGeom prst="rect">
            <a:avLst/>
          </a:prstGeom>
          <a:noFill/>
        </p:spPr>
        <p:txBody>
          <a:bodyPr wrap="square" rtlCol="0">
            <a:spAutoFit/>
          </a:bodyPr>
          <a:lstStyle/>
          <a:p>
            <a:r>
              <a:rPr lang="en-IN" dirty="0" smtClean="0"/>
              <a:t>Variable Importance according to linear , gradient boosted and forest models. These match with our initial bivariate and multivariate analysis.</a:t>
            </a:r>
            <a:endParaRPr lang="en-IN"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7700" y="1241579"/>
            <a:ext cx="3771901" cy="5436839"/>
          </a:xfrm>
          <a:prstGeom prst="rect">
            <a:avLst/>
          </a:prstGeom>
        </p:spPr>
      </p:pic>
    </p:spTree>
    <p:extLst>
      <p:ext uri="{BB962C8B-B14F-4D97-AF65-F5344CB8AC3E}">
        <p14:creationId xmlns:p14="http://schemas.microsoft.com/office/powerpoint/2010/main" val="15824481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6370" y="279662"/>
            <a:ext cx="7950200" cy="923330"/>
          </a:xfrm>
          <a:prstGeom prst="rect">
            <a:avLst/>
          </a:prstGeom>
          <a:noFill/>
        </p:spPr>
        <p:txBody>
          <a:bodyPr wrap="square" rtlCol="0">
            <a:spAutoFit/>
          </a:bodyPr>
          <a:lstStyle/>
          <a:p>
            <a:pPr algn="just"/>
            <a:r>
              <a:rPr lang="en-IN" dirty="0" smtClean="0"/>
              <a:t>A very basic tree model makes its decision like shown below. This decision is somewhat consistent with our initial analysis. Bivariate analysis had pointed out that if DisHis3 is 0, odds of exacerbation is highly reduced. </a:t>
            </a:r>
            <a:endParaRPr lang="en-IN" dirty="0"/>
          </a:p>
        </p:txBody>
      </p:sp>
      <p:pic>
        <p:nvPicPr>
          <p:cNvPr id="3" name="Picture 2"/>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863" y="2424145"/>
            <a:ext cx="4733615" cy="3455187"/>
          </a:xfrm>
          <a:prstGeom prst="rect">
            <a:avLst/>
          </a:prstGeom>
        </p:spPr>
      </p:pic>
      <p:pic>
        <p:nvPicPr>
          <p:cNvPr id="4" name="Picture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71470" y="2424145"/>
            <a:ext cx="5957657" cy="3455187"/>
          </a:xfrm>
          <a:prstGeom prst="rect">
            <a:avLst/>
          </a:prstGeom>
        </p:spPr>
      </p:pic>
      <p:sp>
        <p:nvSpPr>
          <p:cNvPr id="5" name="TextBox 4"/>
          <p:cNvSpPr txBox="1"/>
          <p:nvPr/>
        </p:nvSpPr>
        <p:spPr>
          <a:xfrm>
            <a:off x="1796370" y="1845628"/>
            <a:ext cx="2895600" cy="369332"/>
          </a:xfrm>
          <a:prstGeom prst="rect">
            <a:avLst/>
          </a:prstGeom>
          <a:noFill/>
        </p:spPr>
        <p:txBody>
          <a:bodyPr wrap="square" rtlCol="0">
            <a:spAutoFit/>
          </a:bodyPr>
          <a:lstStyle/>
          <a:p>
            <a:r>
              <a:rPr lang="en-IN" b="1" dirty="0" smtClean="0"/>
              <a:t>VERY BASIC TREE</a:t>
            </a:r>
            <a:endParaRPr lang="en-IN" b="1" dirty="0"/>
          </a:p>
        </p:txBody>
      </p:sp>
      <p:sp>
        <p:nvSpPr>
          <p:cNvPr id="6" name="TextBox 5"/>
          <p:cNvSpPr txBox="1"/>
          <p:nvPr/>
        </p:nvSpPr>
        <p:spPr>
          <a:xfrm>
            <a:off x="7302498" y="1845628"/>
            <a:ext cx="2895600" cy="369332"/>
          </a:xfrm>
          <a:prstGeom prst="rect">
            <a:avLst/>
          </a:prstGeom>
          <a:noFill/>
        </p:spPr>
        <p:txBody>
          <a:bodyPr wrap="square" rtlCol="0">
            <a:spAutoFit/>
          </a:bodyPr>
          <a:lstStyle/>
          <a:p>
            <a:r>
              <a:rPr lang="en-IN" b="1" dirty="0" smtClean="0"/>
              <a:t>SLIGHTLY COMPLEX TREE</a:t>
            </a:r>
            <a:endParaRPr lang="en-IN" b="1" dirty="0"/>
          </a:p>
        </p:txBody>
      </p:sp>
      <p:sp>
        <p:nvSpPr>
          <p:cNvPr id="7" name="TextBox 6"/>
          <p:cNvSpPr txBox="1"/>
          <p:nvPr/>
        </p:nvSpPr>
        <p:spPr>
          <a:xfrm>
            <a:off x="317500" y="6452393"/>
            <a:ext cx="11772900" cy="307777"/>
          </a:xfrm>
          <a:prstGeom prst="rect">
            <a:avLst/>
          </a:prstGeom>
          <a:noFill/>
        </p:spPr>
        <p:txBody>
          <a:bodyPr wrap="square" rtlCol="0">
            <a:spAutoFit/>
          </a:bodyPr>
          <a:lstStyle/>
          <a:p>
            <a:pPr algn="ctr"/>
            <a:r>
              <a:rPr lang="en-IN" sz="1400" dirty="0" smtClean="0"/>
              <a:t>NOTE:DisHis3 was renamed to DisHis31 as it was converted into factor. Some other variables were renamed automatically too.</a:t>
            </a:r>
            <a:endParaRPr lang="en-IN" sz="1400" dirty="0"/>
          </a:p>
        </p:txBody>
      </p:sp>
    </p:spTree>
    <p:extLst>
      <p:ext uri="{BB962C8B-B14F-4D97-AF65-F5344CB8AC3E}">
        <p14:creationId xmlns:p14="http://schemas.microsoft.com/office/powerpoint/2010/main" val="8300327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900" y="101600"/>
            <a:ext cx="11734800" cy="523220"/>
          </a:xfrm>
          <a:prstGeom prst="rect">
            <a:avLst/>
          </a:prstGeom>
          <a:noFill/>
        </p:spPr>
        <p:txBody>
          <a:bodyPr wrap="square" rtlCol="0">
            <a:spAutoFit/>
          </a:bodyPr>
          <a:lstStyle/>
          <a:p>
            <a:pPr algn="ctr"/>
            <a:r>
              <a:rPr lang="en-IN" sz="2800" b="1" dirty="0" smtClean="0"/>
              <a:t>RESULTS ANALYSIS</a:t>
            </a:r>
            <a:endParaRPr lang="en-IN" sz="2800" b="1" dirty="0"/>
          </a:p>
        </p:txBody>
      </p:sp>
      <p:sp>
        <p:nvSpPr>
          <p:cNvPr id="3" name="TextBox 2"/>
          <p:cNvSpPr txBox="1"/>
          <p:nvPr/>
        </p:nvSpPr>
        <p:spPr>
          <a:xfrm>
            <a:off x="596900" y="800100"/>
            <a:ext cx="10820400" cy="1200329"/>
          </a:xfrm>
          <a:prstGeom prst="rect">
            <a:avLst/>
          </a:prstGeom>
          <a:noFill/>
        </p:spPr>
        <p:txBody>
          <a:bodyPr wrap="square" rtlCol="0">
            <a:spAutoFit/>
          </a:bodyPr>
          <a:lstStyle/>
          <a:p>
            <a:r>
              <a:rPr lang="en-IN" dirty="0" smtClean="0"/>
              <a:t>On cross-validation set we achieved a maximum AUC of 0.776 and RMSE of 0.307. Adjusting the threshold we were able to obtain a sensitivity of 0.28 and a specificity of 0.95 which was impressive considering that we were able to raise alarm for 20% of the exacerbation patients without raising false alarms too often. This would definitely help in reducing healthcare costs significantly</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54646089"/>
              </p:ext>
            </p:extLst>
          </p:nvPr>
        </p:nvGraphicFramePr>
        <p:xfrm>
          <a:off x="6324597" y="2542010"/>
          <a:ext cx="5410203" cy="2618709"/>
        </p:xfrm>
        <a:graphic>
          <a:graphicData uri="http://schemas.openxmlformats.org/drawingml/2006/table">
            <a:tbl>
              <a:tblPr firstRow="1" bandRow="1">
                <a:tableStyleId>{5940675A-B579-460E-94D1-54222C63F5DA}</a:tableStyleId>
              </a:tblPr>
              <a:tblGrid>
                <a:gridCol w="1803401"/>
                <a:gridCol w="1803401"/>
                <a:gridCol w="1803401"/>
              </a:tblGrid>
              <a:tr h="899975">
                <a:tc>
                  <a:txBody>
                    <a:bodyPr/>
                    <a:lstStyle/>
                    <a:p>
                      <a:r>
                        <a:rPr lang="en-IN" dirty="0" smtClean="0">
                          <a:latin typeface="Andalus" panose="02020603050405020304" pitchFamily="18" charset="-78"/>
                          <a:cs typeface="Andalus" panose="02020603050405020304" pitchFamily="18" charset="-78"/>
                        </a:rPr>
                        <a:t>OBS/PRED</a:t>
                      </a:r>
                      <a:endParaRPr lang="en-IN" dirty="0">
                        <a:latin typeface="Andalus" panose="02020603050405020304" pitchFamily="18" charset="-78"/>
                        <a:cs typeface="Andalus" panose="02020603050405020304" pitchFamily="18" charset="-78"/>
                      </a:endParaRPr>
                    </a:p>
                  </a:txBody>
                  <a:tcPr/>
                </a:tc>
                <a:tc>
                  <a:txBody>
                    <a:bodyPr/>
                    <a:lstStyle/>
                    <a:p>
                      <a:r>
                        <a:rPr lang="en-IN" dirty="0" smtClean="0">
                          <a:latin typeface="Andalus" panose="02020603050405020304" pitchFamily="18" charset="-78"/>
                          <a:cs typeface="Andalus" panose="02020603050405020304" pitchFamily="18" charset="-78"/>
                        </a:rPr>
                        <a:t>EXACERBATOR</a:t>
                      </a:r>
                      <a:endParaRPr lang="en-IN" dirty="0">
                        <a:latin typeface="Andalus" panose="02020603050405020304" pitchFamily="18" charset="-78"/>
                        <a:cs typeface="Andalus" panose="02020603050405020304" pitchFamily="18" charset="-78"/>
                      </a:endParaRPr>
                    </a:p>
                  </a:txBody>
                  <a:tcPr/>
                </a:tc>
                <a:tc>
                  <a:txBody>
                    <a:bodyPr/>
                    <a:lstStyle/>
                    <a:p>
                      <a:r>
                        <a:rPr lang="en-IN" dirty="0" smtClean="0">
                          <a:latin typeface="Andalus" panose="02020603050405020304" pitchFamily="18" charset="-78"/>
                          <a:cs typeface="Andalus" panose="02020603050405020304" pitchFamily="18" charset="-78"/>
                        </a:rPr>
                        <a:t>NON-EXACERBATOR</a:t>
                      </a:r>
                      <a:endParaRPr lang="en-IN" dirty="0">
                        <a:latin typeface="Andalus" panose="02020603050405020304" pitchFamily="18" charset="-78"/>
                        <a:cs typeface="Andalus" panose="02020603050405020304" pitchFamily="18" charset="-78"/>
                      </a:endParaRPr>
                    </a:p>
                  </a:txBody>
                  <a:tcPr/>
                </a:tc>
              </a:tr>
              <a:tr h="818759">
                <a:tc>
                  <a:txBody>
                    <a:bodyPr/>
                    <a:lstStyle/>
                    <a:p>
                      <a:r>
                        <a:rPr lang="en-IN" dirty="0" smtClean="0">
                          <a:latin typeface="Andalus" panose="02020603050405020304" pitchFamily="18" charset="-78"/>
                          <a:cs typeface="Andalus" panose="02020603050405020304" pitchFamily="18" charset="-78"/>
                        </a:rPr>
                        <a:t>EXACERBATOR</a:t>
                      </a:r>
                      <a:endParaRPr lang="en-IN" dirty="0">
                        <a:latin typeface="Andalus" panose="02020603050405020304" pitchFamily="18" charset="-78"/>
                        <a:cs typeface="Andalus" panose="02020603050405020304" pitchFamily="18" charset="-78"/>
                      </a:endParaRPr>
                    </a:p>
                  </a:txBody>
                  <a:tcPr/>
                </a:tc>
                <a:tc>
                  <a:txBody>
                    <a:bodyPr/>
                    <a:lstStyle/>
                    <a:p>
                      <a:r>
                        <a:rPr lang="en-IN" dirty="0" smtClean="0">
                          <a:latin typeface="Andalus" panose="02020603050405020304" pitchFamily="18" charset="-78"/>
                          <a:cs typeface="Andalus" panose="02020603050405020304" pitchFamily="18" charset="-78"/>
                        </a:rPr>
                        <a:t>15</a:t>
                      </a:r>
                      <a:endParaRPr lang="en-IN" dirty="0">
                        <a:latin typeface="Andalus" panose="02020603050405020304" pitchFamily="18" charset="-78"/>
                        <a:cs typeface="Andalus" panose="02020603050405020304" pitchFamily="18" charset="-78"/>
                      </a:endParaRPr>
                    </a:p>
                  </a:txBody>
                  <a:tcPr/>
                </a:tc>
                <a:tc>
                  <a:txBody>
                    <a:bodyPr/>
                    <a:lstStyle/>
                    <a:p>
                      <a:r>
                        <a:rPr lang="en-IN" dirty="0" smtClean="0">
                          <a:latin typeface="Andalus" panose="02020603050405020304" pitchFamily="18" charset="-78"/>
                          <a:cs typeface="Andalus" panose="02020603050405020304" pitchFamily="18" charset="-78"/>
                        </a:rPr>
                        <a:t>18</a:t>
                      </a:r>
                      <a:endParaRPr lang="en-IN" dirty="0">
                        <a:latin typeface="Andalus" panose="02020603050405020304" pitchFamily="18" charset="-78"/>
                        <a:cs typeface="Andalus" panose="02020603050405020304" pitchFamily="18" charset="-78"/>
                      </a:endParaRPr>
                    </a:p>
                  </a:txBody>
                  <a:tcPr/>
                </a:tc>
              </a:tr>
              <a:tr h="899975">
                <a:tc>
                  <a:txBody>
                    <a:bodyPr/>
                    <a:lstStyle/>
                    <a:p>
                      <a:r>
                        <a:rPr lang="en-IN" dirty="0" smtClean="0">
                          <a:latin typeface="Andalus" panose="02020603050405020304" pitchFamily="18" charset="-78"/>
                          <a:cs typeface="Andalus" panose="02020603050405020304" pitchFamily="18" charset="-78"/>
                        </a:rPr>
                        <a:t>NON- EXCAERBATOR</a:t>
                      </a:r>
                      <a:endParaRPr lang="en-IN" dirty="0">
                        <a:latin typeface="Andalus" panose="02020603050405020304" pitchFamily="18" charset="-78"/>
                        <a:cs typeface="Andalus" panose="02020603050405020304" pitchFamily="18" charset="-78"/>
                      </a:endParaRPr>
                    </a:p>
                  </a:txBody>
                  <a:tcPr/>
                </a:tc>
                <a:tc>
                  <a:txBody>
                    <a:bodyPr/>
                    <a:lstStyle/>
                    <a:p>
                      <a:r>
                        <a:rPr lang="en-IN" dirty="0" smtClean="0">
                          <a:latin typeface="Andalus" panose="02020603050405020304" pitchFamily="18" charset="-78"/>
                          <a:cs typeface="Andalus" panose="02020603050405020304" pitchFamily="18" charset="-78"/>
                        </a:rPr>
                        <a:t>38</a:t>
                      </a:r>
                      <a:endParaRPr lang="en-IN" dirty="0">
                        <a:latin typeface="Andalus" panose="02020603050405020304" pitchFamily="18" charset="-78"/>
                        <a:cs typeface="Andalus" panose="02020603050405020304" pitchFamily="18" charset="-78"/>
                      </a:endParaRPr>
                    </a:p>
                  </a:txBody>
                  <a:tcPr/>
                </a:tc>
                <a:tc>
                  <a:txBody>
                    <a:bodyPr/>
                    <a:lstStyle/>
                    <a:p>
                      <a:r>
                        <a:rPr lang="en-IN" dirty="0" smtClean="0">
                          <a:latin typeface="Andalus" panose="02020603050405020304" pitchFamily="18" charset="-78"/>
                          <a:cs typeface="Andalus" panose="02020603050405020304" pitchFamily="18" charset="-78"/>
                        </a:rPr>
                        <a:t>346</a:t>
                      </a:r>
                      <a:endParaRPr lang="en-IN" dirty="0">
                        <a:latin typeface="Andalus" panose="02020603050405020304" pitchFamily="18" charset="-78"/>
                        <a:cs typeface="Andalus" panose="02020603050405020304" pitchFamily="18" charset="-78"/>
                      </a:endParaRPr>
                    </a:p>
                  </a:txBody>
                  <a:tcPr/>
                </a:tc>
              </a:tr>
            </a:tbl>
          </a:graphicData>
        </a:graphic>
      </p:graphicFrame>
      <p:sp>
        <p:nvSpPr>
          <p:cNvPr id="5" name="TextBox 4"/>
          <p:cNvSpPr txBox="1"/>
          <p:nvPr/>
        </p:nvSpPr>
        <p:spPr>
          <a:xfrm>
            <a:off x="6324598" y="5702300"/>
            <a:ext cx="5410203" cy="646331"/>
          </a:xfrm>
          <a:prstGeom prst="rect">
            <a:avLst/>
          </a:prstGeom>
          <a:noFill/>
        </p:spPr>
        <p:txBody>
          <a:bodyPr wrap="square" rtlCol="0">
            <a:spAutoFit/>
          </a:bodyPr>
          <a:lstStyle/>
          <a:p>
            <a:r>
              <a:rPr lang="en-IN" dirty="0" smtClean="0">
                <a:latin typeface="Andalus" panose="02020603050405020304" pitchFamily="18" charset="-78"/>
                <a:cs typeface="Andalus" panose="02020603050405020304" pitchFamily="18" charset="-78"/>
              </a:rPr>
              <a:t>SENS =  0.28                                                    SPEC = 0.95</a:t>
            </a:r>
          </a:p>
          <a:p>
            <a:r>
              <a:rPr lang="en-IN" dirty="0" smtClean="0">
                <a:latin typeface="Andalus" panose="02020603050405020304" pitchFamily="18" charset="-78"/>
                <a:cs typeface="Andalus" panose="02020603050405020304" pitchFamily="18" charset="-78"/>
              </a:rPr>
              <a:t>                              ACCURACY = 0.8657 </a:t>
            </a:r>
          </a:p>
        </p:txBody>
      </p:sp>
      <p:pic>
        <p:nvPicPr>
          <p:cNvPr id="6" name="Picture 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2964" y="2497665"/>
            <a:ext cx="5424136" cy="3971665"/>
          </a:xfrm>
          <a:prstGeom prst="rect">
            <a:avLst/>
          </a:prstGeom>
        </p:spPr>
      </p:pic>
    </p:spTree>
    <p:extLst>
      <p:ext uri="{BB962C8B-B14F-4D97-AF65-F5344CB8AC3E}">
        <p14:creationId xmlns:p14="http://schemas.microsoft.com/office/powerpoint/2010/main" val="38897615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900" y="101600"/>
            <a:ext cx="11734800" cy="461665"/>
          </a:xfrm>
          <a:prstGeom prst="rect">
            <a:avLst/>
          </a:prstGeom>
          <a:noFill/>
        </p:spPr>
        <p:txBody>
          <a:bodyPr wrap="square" rtlCol="0">
            <a:spAutoFit/>
          </a:bodyPr>
          <a:lstStyle/>
          <a:p>
            <a:pPr algn="ctr"/>
            <a:r>
              <a:rPr lang="en-IN" sz="2400" b="1" dirty="0" smtClean="0"/>
              <a:t>JUSTIFYING MIS-CLASSIFICATION</a:t>
            </a:r>
            <a:endParaRPr lang="en-IN" sz="2400" b="1" dirty="0"/>
          </a:p>
        </p:txBody>
      </p:sp>
      <p:sp>
        <p:nvSpPr>
          <p:cNvPr id="3" name="TextBox 2"/>
          <p:cNvSpPr txBox="1"/>
          <p:nvPr/>
        </p:nvSpPr>
        <p:spPr>
          <a:xfrm>
            <a:off x="546100" y="563265"/>
            <a:ext cx="10820400" cy="1200329"/>
          </a:xfrm>
          <a:prstGeom prst="rect">
            <a:avLst/>
          </a:prstGeom>
          <a:noFill/>
        </p:spPr>
        <p:txBody>
          <a:bodyPr wrap="square" rtlCol="0">
            <a:spAutoFit/>
          </a:bodyPr>
          <a:lstStyle/>
          <a:p>
            <a:r>
              <a:rPr lang="en-IN" dirty="0" smtClean="0"/>
              <a:t>In the previous slide we see that the only thing hurting the analysis most is the large number of False Negatives. We performed an analysis to justify reasons for misclassification.</a:t>
            </a:r>
            <a:r>
              <a:rPr lang="en-IN" dirty="0"/>
              <a:t> </a:t>
            </a:r>
            <a:r>
              <a:rPr lang="en-IN" dirty="0" smtClean="0"/>
              <a:t>We found that the almost important features had similar distributions for False Negatives and True Negatives and hence the misclassification occurred. Distributions of some of important features: RespQues1, Dis3Times, LungFun1, ResQues1c have been shown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2225259"/>
            <a:ext cx="5136605" cy="334215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895" y="2208732"/>
            <a:ext cx="5162005" cy="3358684"/>
          </a:xfrm>
          <a:prstGeom prst="rect">
            <a:avLst/>
          </a:prstGeom>
        </p:spPr>
      </p:pic>
      <p:sp>
        <p:nvSpPr>
          <p:cNvPr id="8" name="TextBox 7"/>
          <p:cNvSpPr txBox="1"/>
          <p:nvPr/>
        </p:nvSpPr>
        <p:spPr>
          <a:xfrm>
            <a:off x="317500" y="6029081"/>
            <a:ext cx="11734800" cy="400110"/>
          </a:xfrm>
          <a:prstGeom prst="rect">
            <a:avLst/>
          </a:prstGeom>
          <a:noFill/>
        </p:spPr>
        <p:txBody>
          <a:bodyPr wrap="square" rtlCol="0">
            <a:spAutoFit/>
          </a:bodyPr>
          <a:lstStyle/>
          <a:p>
            <a:pPr algn="ctr"/>
            <a:r>
              <a:rPr lang="en-IN" sz="2000" b="1" dirty="0" smtClean="0"/>
              <a:t>SIMILAR DISTRIBUTIONS FOR TN AND FN</a:t>
            </a:r>
            <a:endParaRPr lang="en-IN" sz="2000" b="1" dirty="0"/>
          </a:p>
        </p:txBody>
      </p:sp>
    </p:spTree>
    <p:extLst>
      <p:ext uri="{BB962C8B-B14F-4D97-AF65-F5344CB8AC3E}">
        <p14:creationId xmlns:p14="http://schemas.microsoft.com/office/powerpoint/2010/main" val="3001961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152" y="-25758"/>
            <a:ext cx="11990231" cy="6740307"/>
          </a:xfrm>
          <a:prstGeom prst="rect">
            <a:avLst/>
          </a:prstGeom>
          <a:noFill/>
        </p:spPr>
        <p:txBody>
          <a:bodyPr wrap="square" rtlCol="0">
            <a:spAutoFit/>
          </a:bodyPr>
          <a:lstStyle/>
          <a:p>
            <a:r>
              <a:rPr lang="en-IN" dirty="0" smtClean="0"/>
              <a:t>The first step in analysis was to look at the class of the variables. The target variable was categorical having two levels, while the predictor variables were a mix of continuous, categorical and ordered categorical.</a:t>
            </a:r>
          </a:p>
          <a:p>
            <a:endParaRPr lang="en-IN" dirty="0"/>
          </a:p>
          <a:p>
            <a:r>
              <a:rPr lang="en-IN" dirty="0" smtClean="0"/>
              <a:t> We began our analysis by looking at the continuous variables and then we resorted to categorical and ordered categorical variables</a:t>
            </a:r>
          </a:p>
          <a:p>
            <a:endParaRPr lang="en-IN" dirty="0" smtClean="0"/>
          </a:p>
          <a:p>
            <a:r>
              <a:rPr lang="en-IN" dirty="0" smtClean="0"/>
              <a:t>Our Analysis Procedure can be summarized as follows: </a:t>
            </a:r>
          </a:p>
          <a:p>
            <a:r>
              <a:rPr lang="en-IN" dirty="0" smtClean="0"/>
              <a:t>Step1: Univariate Analysis</a:t>
            </a:r>
          </a:p>
          <a:p>
            <a:r>
              <a:rPr lang="en-IN" dirty="0"/>
              <a:t> </a:t>
            </a:r>
            <a:r>
              <a:rPr lang="en-IN" dirty="0" smtClean="0"/>
              <a:t>   Distributions of </a:t>
            </a:r>
            <a:r>
              <a:rPr lang="en-IN" dirty="0"/>
              <a:t>s</a:t>
            </a:r>
            <a:r>
              <a:rPr lang="en-IN" dirty="0" smtClean="0"/>
              <a:t>ome of the variables like Demographic variables were roughly normal while distributions of some of the</a:t>
            </a:r>
          </a:p>
          <a:p>
            <a:r>
              <a:rPr lang="en-IN" dirty="0"/>
              <a:t> </a:t>
            </a:r>
            <a:r>
              <a:rPr lang="en-IN" dirty="0" smtClean="0"/>
              <a:t>   Lung Function Variables were skewed. It was done just for the purpose of understanding data and plots have not been </a:t>
            </a:r>
          </a:p>
          <a:p>
            <a:r>
              <a:rPr lang="en-IN" dirty="0" smtClean="0"/>
              <a:t>    Included in the presentation.</a:t>
            </a:r>
          </a:p>
          <a:p>
            <a:r>
              <a:rPr lang="en-IN" dirty="0" smtClean="0"/>
              <a:t>Step2: Analysis </a:t>
            </a:r>
            <a:r>
              <a:rPr lang="en-IN" dirty="0" err="1" smtClean="0"/>
              <a:t>wrt</a:t>
            </a:r>
            <a:r>
              <a:rPr lang="en-IN" dirty="0" smtClean="0"/>
              <a:t> Target Variable</a:t>
            </a:r>
            <a:endParaRPr lang="en-IN" dirty="0"/>
          </a:p>
          <a:p>
            <a:r>
              <a:rPr lang="en-IN" dirty="0" smtClean="0"/>
              <a:t>    This yielded several variables which were discriminative between </a:t>
            </a:r>
            <a:r>
              <a:rPr lang="en-IN" dirty="0" err="1" smtClean="0"/>
              <a:t>exacerbator</a:t>
            </a:r>
            <a:r>
              <a:rPr lang="en-IN" dirty="0" smtClean="0"/>
              <a:t> and non-</a:t>
            </a:r>
            <a:r>
              <a:rPr lang="en-IN" dirty="0" err="1" smtClean="0"/>
              <a:t>exacerbator</a:t>
            </a:r>
            <a:r>
              <a:rPr lang="en-IN" dirty="0" smtClean="0"/>
              <a:t> population like </a:t>
            </a:r>
          </a:p>
          <a:p>
            <a:r>
              <a:rPr lang="en-IN" dirty="0"/>
              <a:t> </a:t>
            </a:r>
            <a:r>
              <a:rPr lang="en-IN" dirty="0" smtClean="0"/>
              <a:t>   ResQues1, ResQues1a etc., while some of the variables were impartial between classes. However these variables were not</a:t>
            </a:r>
          </a:p>
          <a:p>
            <a:r>
              <a:rPr lang="en-IN" dirty="0"/>
              <a:t> </a:t>
            </a:r>
            <a:r>
              <a:rPr lang="en-IN" dirty="0" smtClean="0"/>
              <a:t>   removed and kept for modelling in case they form something useful in combinations with other predictors.</a:t>
            </a:r>
          </a:p>
          <a:p>
            <a:r>
              <a:rPr lang="en-IN" dirty="0" smtClean="0"/>
              <a:t>Step3: Multivariate Analysis</a:t>
            </a:r>
          </a:p>
          <a:p>
            <a:r>
              <a:rPr lang="en-IN" dirty="0"/>
              <a:t> </a:t>
            </a:r>
            <a:r>
              <a:rPr lang="en-IN" dirty="0" smtClean="0"/>
              <a:t>   Analysis of two or more variables together with respect to target population. Multivariate Plots became complex however</a:t>
            </a:r>
          </a:p>
          <a:p>
            <a:r>
              <a:rPr lang="en-IN" dirty="0"/>
              <a:t> </a:t>
            </a:r>
            <a:r>
              <a:rPr lang="en-IN" dirty="0" smtClean="0"/>
              <a:t>   some of the plots yielded very useful information.</a:t>
            </a:r>
          </a:p>
          <a:p>
            <a:r>
              <a:rPr lang="en-IN" dirty="0" smtClean="0"/>
              <a:t>Step4: Modelling</a:t>
            </a:r>
          </a:p>
          <a:p>
            <a:r>
              <a:rPr lang="en-IN" dirty="0" smtClean="0"/>
              <a:t>Step5: Model Analysis</a:t>
            </a:r>
          </a:p>
          <a:p>
            <a:r>
              <a:rPr lang="en-IN" dirty="0" smtClean="0"/>
              <a:t>Step5: Results Analysis</a:t>
            </a:r>
          </a:p>
          <a:p>
            <a:r>
              <a:rPr lang="en-IN" dirty="0" smtClean="0"/>
              <a:t>Step6: Misclassification Reasons Analysis</a:t>
            </a:r>
          </a:p>
          <a:p>
            <a:endParaRPr lang="en-IN" dirty="0" smtClean="0"/>
          </a:p>
          <a:p>
            <a:r>
              <a:rPr lang="en-IN" dirty="0" smtClean="0"/>
              <a:t>All the Visualizations are summarized in subsequent slides. </a:t>
            </a:r>
          </a:p>
        </p:txBody>
      </p:sp>
    </p:spTree>
    <p:extLst>
      <p:ext uri="{BB962C8B-B14F-4D97-AF65-F5344CB8AC3E}">
        <p14:creationId xmlns:p14="http://schemas.microsoft.com/office/powerpoint/2010/main" val="8442064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876399"/>
            <a:ext cx="5594072" cy="356203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835" y="876398"/>
            <a:ext cx="5539437" cy="3562037"/>
          </a:xfrm>
          <a:prstGeom prst="rect">
            <a:avLst/>
          </a:prstGeom>
        </p:spPr>
      </p:pic>
      <p:sp>
        <p:nvSpPr>
          <p:cNvPr id="4" name="TextBox 3"/>
          <p:cNvSpPr txBox="1"/>
          <p:nvPr/>
        </p:nvSpPr>
        <p:spPr>
          <a:xfrm>
            <a:off x="228600" y="239028"/>
            <a:ext cx="11734800" cy="400110"/>
          </a:xfrm>
          <a:prstGeom prst="rect">
            <a:avLst/>
          </a:prstGeom>
          <a:noFill/>
        </p:spPr>
        <p:txBody>
          <a:bodyPr wrap="square" rtlCol="0">
            <a:spAutoFit/>
          </a:bodyPr>
          <a:lstStyle/>
          <a:p>
            <a:pPr algn="ctr"/>
            <a:r>
              <a:rPr lang="en-IN" sz="2000" b="1" dirty="0" smtClean="0"/>
              <a:t>SIMILAR DISTRIBUTIONS FOR TN AND FN</a:t>
            </a:r>
            <a:endParaRPr lang="en-IN" sz="2000" b="1" dirty="0"/>
          </a:p>
        </p:txBody>
      </p:sp>
      <p:sp>
        <p:nvSpPr>
          <p:cNvPr id="5" name="TextBox 4"/>
          <p:cNvSpPr txBox="1"/>
          <p:nvPr/>
        </p:nvSpPr>
        <p:spPr>
          <a:xfrm>
            <a:off x="685800" y="5198765"/>
            <a:ext cx="10820400" cy="923330"/>
          </a:xfrm>
          <a:prstGeom prst="rect">
            <a:avLst/>
          </a:prstGeom>
          <a:noFill/>
        </p:spPr>
        <p:txBody>
          <a:bodyPr wrap="square" rtlCol="0">
            <a:spAutoFit/>
          </a:bodyPr>
          <a:lstStyle/>
          <a:p>
            <a:r>
              <a:rPr lang="en-IN" dirty="0" smtClean="0"/>
              <a:t>While one reason of misclassification is the inability of variables to be discriminative enough, another reason is the less data available for training. Training dataset had only ~1300 rows, which might have proved to be insufficient for the problem.</a:t>
            </a:r>
          </a:p>
        </p:txBody>
      </p:sp>
    </p:spTree>
    <p:extLst>
      <p:ext uri="{BB962C8B-B14F-4D97-AF65-F5344CB8AC3E}">
        <p14:creationId xmlns:p14="http://schemas.microsoft.com/office/powerpoint/2010/main" val="22215684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900" y="914400"/>
            <a:ext cx="11734800" cy="461665"/>
          </a:xfrm>
          <a:prstGeom prst="rect">
            <a:avLst/>
          </a:prstGeom>
          <a:noFill/>
        </p:spPr>
        <p:txBody>
          <a:bodyPr wrap="square" rtlCol="0">
            <a:spAutoFit/>
          </a:bodyPr>
          <a:lstStyle/>
          <a:p>
            <a:pPr algn="ctr"/>
            <a:r>
              <a:rPr lang="en-IN" sz="2400" b="1" dirty="0" smtClean="0"/>
              <a:t>CONCLUSION</a:t>
            </a:r>
            <a:endParaRPr lang="en-IN" sz="2400" b="1" dirty="0"/>
          </a:p>
        </p:txBody>
      </p:sp>
      <p:sp>
        <p:nvSpPr>
          <p:cNvPr id="4" name="TextBox 3"/>
          <p:cNvSpPr txBox="1"/>
          <p:nvPr/>
        </p:nvSpPr>
        <p:spPr>
          <a:xfrm>
            <a:off x="476250" y="2362200"/>
            <a:ext cx="11214100" cy="2308324"/>
          </a:xfrm>
          <a:prstGeom prst="rect">
            <a:avLst/>
          </a:prstGeom>
          <a:noFill/>
        </p:spPr>
        <p:txBody>
          <a:bodyPr wrap="square" rtlCol="0">
            <a:spAutoFit/>
          </a:bodyPr>
          <a:lstStyle/>
          <a:p>
            <a:pPr algn="just"/>
            <a:r>
              <a:rPr lang="en-IN" dirty="0" smtClean="0"/>
              <a:t>Through this Case Study, we were able to identify the key variables that increase the chances of exacerbation in COPD patients and were able to develop a predictive model to predict the probability of exacerbation in COPD Patients</a:t>
            </a:r>
          </a:p>
          <a:p>
            <a:pPr algn="just"/>
            <a:endParaRPr lang="en-IN" dirty="0"/>
          </a:p>
          <a:p>
            <a:pPr algn="just"/>
            <a:r>
              <a:rPr lang="en-IN" dirty="0" smtClean="0"/>
              <a:t>Sensitivity of 0.25 is fairly high for healthcare data keeping specificity grater than 0.95 (i.e. without raising false alarms) This meant that the model could correctly identify 25% of the COPD patients who are likely to develop exacerbation. Since Exacerbations of COPD lead to high costs in healthcare industry, predicting it beforehand would lead to reduced costs and also an improved  quality of life for patients</a:t>
            </a:r>
          </a:p>
        </p:txBody>
      </p:sp>
    </p:spTree>
    <p:extLst>
      <p:ext uri="{BB962C8B-B14F-4D97-AF65-F5344CB8AC3E}">
        <p14:creationId xmlns:p14="http://schemas.microsoft.com/office/powerpoint/2010/main" val="1443565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1641" y="718809"/>
            <a:ext cx="11617459" cy="646331"/>
          </a:xfrm>
          <a:prstGeom prst="rect">
            <a:avLst/>
          </a:prstGeom>
          <a:noFill/>
        </p:spPr>
        <p:txBody>
          <a:bodyPr wrap="square" rtlCol="0">
            <a:spAutoFit/>
          </a:bodyPr>
          <a:lstStyle/>
          <a:p>
            <a:r>
              <a:rPr lang="en-IN" dirty="0" smtClean="0"/>
              <a:t>Density Plots of Continuous Predictors with respect to target variable tells us that some variables like “RespQues1”, “Dis2Times”, “LungFun1” etc. were discriminative between </a:t>
            </a:r>
            <a:r>
              <a:rPr lang="en-IN" dirty="0" err="1" smtClean="0"/>
              <a:t>exacerbator</a:t>
            </a:r>
            <a:r>
              <a:rPr lang="en-IN" dirty="0" smtClean="0"/>
              <a:t> and non-</a:t>
            </a:r>
            <a:r>
              <a:rPr lang="en-IN" dirty="0" err="1" smtClean="0"/>
              <a:t>excaerbator</a:t>
            </a:r>
            <a:r>
              <a:rPr lang="en-IN" dirty="0" smtClean="0"/>
              <a:t> population.</a:t>
            </a:r>
            <a:endParaRPr lang="en-IN" dirty="0"/>
          </a:p>
        </p:txBody>
      </p:sp>
      <p:sp>
        <p:nvSpPr>
          <p:cNvPr id="9" name="TextBox 8"/>
          <p:cNvSpPr txBox="1"/>
          <p:nvPr/>
        </p:nvSpPr>
        <p:spPr>
          <a:xfrm>
            <a:off x="4214985" y="1549806"/>
            <a:ext cx="3606085" cy="369332"/>
          </a:xfrm>
          <a:prstGeom prst="rect">
            <a:avLst/>
          </a:prstGeom>
          <a:noFill/>
        </p:spPr>
        <p:txBody>
          <a:bodyPr wrap="square" rtlCol="0">
            <a:spAutoFit/>
          </a:bodyPr>
          <a:lstStyle/>
          <a:p>
            <a:pPr algn="ctr"/>
            <a:r>
              <a:rPr lang="en-IN" b="1" dirty="0" smtClean="0"/>
              <a:t>DISCRIMINATIVE PREDICTORS</a:t>
            </a:r>
            <a:endParaRPr lang="en-IN" b="1" dirty="0"/>
          </a:p>
        </p:txBody>
      </p:sp>
      <p:sp>
        <p:nvSpPr>
          <p:cNvPr id="10" name="TextBox 9"/>
          <p:cNvSpPr txBox="1"/>
          <p:nvPr/>
        </p:nvSpPr>
        <p:spPr>
          <a:xfrm>
            <a:off x="4214985" y="5870186"/>
            <a:ext cx="3606085" cy="646331"/>
          </a:xfrm>
          <a:prstGeom prst="rect">
            <a:avLst/>
          </a:prstGeom>
          <a:noFill/>
        </p:spPr>
        <p:txBody>
          <a:bodyPr wrap="square" rtlCol="0">
            <a:spAutoFit/>
          </a:bodyPr>
          <a:lstStyle/>
          <a:p>
            <a:pPr algn="ctr"/>
            <a:r>
              <a:rPr lang="en-IN" b="1" dirty="0" smtClean="0"/>
              <a:t>LESS OVERLAPPED </a:t>
            </a:r>
          </a:p>
          <a:p>
            <a:pPr algn="ctr"/>
            <a:r>
              <a:rPr lang="en-IN" b="1" dirty="0" smtClean="0"/>
              <a:t>DISTRIBUTION</a:t>
            </a:r>
          </a:p>
        </p:txBody>
      </p:sp>
      <p:sp>
        <p:nvSpPr>
          <p:cNvPr id="11" name="TextBox 10"/>
          <p:cNvSpPr txBox="1"/>
          <p:nvPr/>
        </p:nvSpPr>
        <p:spPr>
          <a:xfrm>
            <a:off x="4214985" y="210978"/>
            <a:ext cx="3606085" cy="461665"/>
          </a:xfrm>
          <a:prstGeom prst="rect">
            <a:avLst/>
          </a:prstGeom>
          <a:noFill/>
        </p:spPr>
        <p:txBody>
          <a:bodyPr wrap="square" rtlCol="0">
            <a:spAutoFit/>
          </a:bodyPr>
          <a:lstStyle/>
          <a:p>
            <a:pPr algn="ctr"/>
            <a:r>
              <a:rPr lang="en-IN" sz="2400" b="1" dirty="0" smtClean="0"/>
              <a:t>BIVARIATE ANALYSIS</a:t>
            </a:r>
            <a:endParaRPr lang="en-IN" sz="2400" b="1"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81" y="2207091"/>
            <a:ext cx="5095238" cy="319047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641" y="2207091"/>
            <a:ext cx="5095238" cy="3190476"/>
          </a:xfrm>
          <a:prstGeom prst="rect">
            <a:avLst/>
          </a:prstGeom>
        </p:spPr>
      </p:pic>
    </p:spTree>
    <p:extLst>
      <p:ext uri="{BB962C8B-B14F-4D97-AF65-F5344CB8AC3E}">
        <p14:creationId xmlns:p14="http://schemas.microsoft.com/office/powerpoint/2010/main" val="1276657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14986" y="844440"/>
            <a:ext cx="3606085" cy="369332"/>
          </a:xfrm>
          <a:prstGeom prst="rect">
            <a:avLst/>
          </a:prstGeom>
          <a:noFill/>
        </p:spPr>
        <p:txBody>
          <a:bodyPr wrap="square" rtlCol="0">
            <a:spAutoFit/>
          </a:bodyPr>
          <a:lstStyle/>
          <a:p>
            <a:pPr algn="ctr"/>
            <a:r>
              <a:rPr lang="en-IN" b="1" dirty="0" smtClean="0"/>
              <a:t>DISCRIMINATIVE PREDICTORS</a:t>
            </a:r>
            <a:endParaRPr lang="en-IN" b="1" dirty="0"/>
          </a:p>
        </p:txBody>
      </p:sp>
      <p:sp>
        <p:nvSpPr>
          <p:cNvPr id="10" name="TextBox 9"/>
          <p:cNvSpPr txBox="1"/>
          <p:nvPr/>
        </p:nvSpPr>
        <p:spPr>
          <a:xfrm>
            <a:off x="4214986" y="5705087"/>
            <a:ext cx="3606085" cy="646331"/>
          </a:xfrm>
          <a:prstGeom prst="rect">
            <a:avLst/>
          </a:prstGeom>
          <a:noFill/>
        </p:spPr>
        <p:txBody>
          <a:bodyPr wrap="square" rtlCol="0">
            <a:spAutoFit/>
          </a:bodyPr>
          <a:lstStyle/>
          <a:p>
            <a:pPr algn="ctr"/>
            <a:r>
              <a:rPr lang="en-IN" b="1" dirty="0" smtClean="0"/>
              <a:t>LESS OVERLAPPED </a:t>
            </a:r>
          </a:p>
          <a:p>
            <a:pPr algn="ctr"/>
            <a:r>
              <a:rPr lang="en-IN" b="1" dirty="0" smtClean="0"/>
              <a:t>DISTRIBUTION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81" y="1946741"/>
            <a:ext cx="5095238" cy="319047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241" y="1946741"/>
            <a:ext cx="5095238" cy="3190476"/>
          </a:xfrm>
          <a:prstGeom prst="rect">
            <a:avLst/>
          </a:prstGeom>
        </p:spPr>
      </p:pic>
    </p:spTree>
    <p:extLst>
      <p:ext uri="{BB962C8B-B14F-4D97-AF65-F5344CB8AC3E}">
        <p14:creationId xmlns:p14="http://schemas.microsoft.com/office/powerpoint/2010/main" val="1699599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14986" y="844440"/>
            <a:ext cx="3606085" cy="369332"/>
          </a:xfrm>
          <a:prstGeom prst="rect">
            <a:avLst/>
          </a:prstGeom>
          <a:noFill/>
        </p:spPr>
        <p:txBody>
          <a:bodyPr wrap="square" rtlCol="0">
            <a:spAutoFit/>
          </a:bodyPr>
          <a:lstStyle/>
          <a:p>
            <a:pPr algn="ctr"/>
            <a:r>
              <a:rPr lang="en-IN" b="1" dirty="0" smtClean="0">
                <a:solidFill>
                  <a:prstClr val="white"/>
                </a:solidFill>
              </a:rPr>
              <a:t>DISCRIMINATIVE PREDICTORS</a:t>
            </a:r>
            <a:endParaRPr lang="en-IN" b="1" dirty="0">
              <a:solidFill>
                <a:prstClr val="white"/>
              </a:solidFill>
            </a:endParaRPr>
          </a:p>
        </p:txBody>
      </p:sp>
      <p:sp>
        <p:nvSpPr>
          <p:cNvPr id="10" name="TextBox 9"/>
          <p:cNvSpPr txBox="1"/>
          <p:nvPr/>
        </p:nvSpPr>
        <p:spPr>
          <a:xfrm>
            <a:off x="4214986" y="5705087"/>
            <a:ext cx="3606085" cy="646331"/>
          </a:xfrm>
          <a:prstGeom prst="rect">
            <a:avLst/>
          </a:prstGeom>
          <a:noFill/>
        </p:spPr>
        <p:txBody>
          <a:bodyPr wrap="square" rtlCol="0">
            <a:spAutoFit/>
          </a:bodyPr>
          <a:lstStyle/>
          <a:p>
            <a:pPr algn="ctr"/>
            <a:r>
              <a:rPr lang="en-IN" b="1" dirty="0" smtClean="0">
                <a:solidFill>
                  <a:prstClr val="white"/>
                </a:solidFill>
              </a:rPr>
              <a:t>LESS OVERLAPPED </a:t>
            </a:r>
          </a:p>
          <a:p>
            <a:pPr algn="ctr"/>
            <a:r>
              <a:rPr lang="en-IN" b="1" dirty="0" smtClean="0">
                <a:solidFill>
                  <a:prstClr val="white"/>
                </a:solidFill>
              </a:rPr>
              <a:t>BOXPLOTS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81" y="1946741"/>
            <a:ext cx="5095238" cy="31904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241" y="1946741"/>
            <a:ext cx="5095238" cy="3190476"/>
          </a:xfrm>
          <a:prstGeom prst="rect">
            <a:avLst/>
          </a:prstGeom>
        </p:spPr>
      </p:pic>
    </p:spTree>
    <p:extLst>
      <p:ext uri="{BB962C8B-B14F-4D97-AF65-F5344CB8AC3E}">
        <p14:creationId xmlns:p14="http://schemas.microsoft.com/office/powerpoint/2010/main" val="1071662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14986" y="844440"/>
            <a:ext cx="3606085" cy="369332"/>
          </a:xfrm>
          <a:prstGeom prst="rect">
            <a:avLst/>
          </a:prstGeom>
          <a:noFill/>
        </p:spPr>
        <p:txBody>
          <a:bodyPr wrap="square" rtlCol="0">
            <a:spAutoFit/>
          </a:bodyPr>
          <a:lstStyle/>
          <a:p>
            <a:pPr algn="ctr"/>
            <a:r>
              <a:rPr lang="en-IN" b="1" dirty="0" smtClean="0">
                <a:solidFill>
                  <a:prstClr val="white"/>
                </a:solidFill>
              </a:rPr>
              <a:t>DISCRIMINATIVE PREDICTORS</a:t>
            </a:r>
            <a:endParaRPr lang="en-IN" b="1" dirty="0">
              <a:solidFill>
                <a:prstClr val="white"/>
              </a:solidFill>
            </a:endParaRPr>
          </a:p>
        </p:txBody>
      </p:sp>
      <p:sp>
        <p:nvSpPr>
          <p:cNvPr id="10" name="TextBox 9"/>
          <p:cNvSpPr txBox="1"/>
          <p:nvPr/>
        </p:nvSpPr>
        <p:spPr>
          <a:xfrm>
            <a:off x="4214986" y="5705087"/>
            <a:ext cx="3606085" cy="646331"/>
          </a:xfrm>
          <a:prstGeom prst="rect">
            <a:avLst/>
          </a:prstGeom>
          <a:noFill/>
        </p:spPr>
        <p:txBody>
          <a:bodyPr wrap="square" rtlCol="0">
            <a:spAutoFit/>
          </a:bodyPr>
          <a:lstStyle/>
          <a:p>
            <a:pPr algn="ctr"/>
            <a:r>
              <a:rPr lang="en-IN" b="1" dirty="0" smtClean="0">
                <a:solidFill>
                  <a:prstClr val="white"/>
                </a:solidFill>
              </a:rPr>
              <a:t>LESS OVERLAPPED </a:t>
            </a:r>
          </a:p>
          <a:p>
            <a:pPr algn="ctr"/>
            <a:r>
              <a:rPr lang="en-IN" b="1" dirty="0" smtClean="0">
                <a:solidFill>
                  <a:prstClr val="white"/>
                </a:solidFill>
              </a:rPr>
              <a:t>BOXPLOTS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241" y="1946741"/>
            <a:ext cx="5095238" cy="31904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81" y="1946741"/>
            <a:ext cx="5095238" cy="3190476"/>
          </a:xfrm>
          <a:prstGeom prst="rect">
            <a:avLst/>
          </a:prstGeom>
        </p:spPr>
      </p:pic>
    </p:spTree>
    <p:extLst>
      <p:ext uri="{BB962C8B-B14F-4D97-AF65-F5344CB8AC3E}">
        <p14:creationId xmlns:p14="http://schemas.microsoft.com/office/powerpoint/2010/main" val="18787075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1641" y="513798"/>
            <a:ext cx="11719059" cy="923330"/>
          </a:xfrm>
          <a:prstGeom prst="rect">
            <a:avLst/>
          </a:prstGeom>
          <a:noFill/>
        </p:spPr>
        <p:txBody>
          <a:bodyPr wrap="square" rtlCol="0">
            <a:spAutoFit/>
          </a:bodyPr>
          <a:lstStyle/>
          <a:p>
            <a:r>
              <a:rPr lang="en-IN" dirty="0" smtClean="0"/>
              <a:t>We can also analyse the continuous predictors by binning them into several groups and calculating the percentage of </a:t>
            </a:r>
            <a:r>
              <a:rPr lang="en-IN" dirty="0" err="1" smtClean="0"/>
              <a:t>eaxcerbator</a:t>
            </a:r>
            <a:r>
              <a:rPr lang="en-IN" dirty="0" smtClean="0"/>
              <a:t> and non-</a:t>
            </a:r>
            <a:r>
              <a:rPr lang="en-IN" dirty="0" err="1" smtClean="0"/>
              <a:t>exacerbator</a:t>
            </a:r>
            <a:r>
              <a:rPr lang="en-IN" dirty="0" smtClean="0"/>
              <a:t> population in each group. If the bins have significant difference in percentage, the predictor is discriminative</a:t>
            </a:r>
            <a:endParaRPr lang="en-IN" dirty="0"/>
          </a:p>
        </p:txBody>
      </p:sp>
      <p:sp>
        <p:nvSpPr>
          <p:cNvPr id="9" name="TextBox 8"/>
          <p:cNvSpPr txBox="1"/>
          <p:nvPr/>
        </p:nvSpPr>
        <p:spPr>
          <a:xfrm>
            <a:off x="4214985" y="1601449"/>
            <a:ext cx="3606085" cy="369332"/>
          </a:xfrm>
          <a:prstGeom prst="rect">
            <a:avLst/>
          </a:prstGeom>
          <a:noFill/>
        </p:spPr>
        <p:txBody>
          <a:bodyPr wrap="square" rtlCol="0">
            <a:spAutoFit/>
          </a:bodyPr>
          <a:lstStyle/>
          <a:p>
            <a:pPr algn="ctr"/>
            <a:r>
              <a:rPr lang="en-IN" b="1" dirty="0" smtClean="0"/>
              <a:t>DISCRIMINATIVE PREDICTORS</a:t>
            </a:r>
            <a:endParaRPr lang="en-IN" b="1" dirty="0"/>
          </a:p>
        </p:txBody>
      </p:sp>
      <p:sp>
        <p:nvSpPr>
          <p:cNvPr id="10" name="TextBox 9"/>
          <p:cNvSpPr txBox="1"/>
          <p:nvPr/>
        </p:nvSpPr>
        <p:spPr>
          <a:xfrm>
            <a:off x="2851962" y="5844364"/>
            <a:ext cx="6478415" cy="646331"/>
          </a:xfrm>
          <a:prstGeom prst="rect">
            <a:avLst/>
          </a:prstGeom>
          <a:noFill/>
        </p:spPr>
        <p:txBody>
          <a:bodyPr wrap="square" rtlCol="0">
            <a:spAutoFit/>
          </a:bodyPr>
          <a:lstStyle/>
          <a:p>
            <a:pPr algn="ctr"/>
            <a:r>
              <a:rPr lang="en-IN" b="1" dirty="0"/>
              <a:t>VARYING PERCENTAGE OF EXACERBATION </a:t>
            </a:r>
            <a:r>
              <a:rPr lang="en-IN" b="1" dirty="0" smtClean="0"/>
              <a:t>POPULATION</a:t>
            </a:r>
          </a:p>
          <a:p>
            <a:pPr algn="ctr"/>
            <a:r>
              <a:rPr lang="en-IN" b="1" dirty="0" smtClean="0"/>
              <a:t>IN DIFFERENT BINS</a:t>
            </a:r>
            <a:endParaRPr lang="en-IN" b="1" dirty="0"/>
          </a:p>
        </p:txBody>
      </p:sp>
      <p:graphicFrame>
        <p:nvGraphicFramePr>
          <p:cNvPr id="15" name="Chart 14"/>
          <p:cNvGraphicFramePr>
            <a:graphicFrameLocks/>
          </p:cNvGraphicFramePr>
          <p:nvPr>
            <p:extLst>
              <p:ext uri="{D42A27DB-BD31-4B8C-83A1-F6EECF244321}">
                <p14:modId xmlns:p14="http://schemas.microsoft.com/office/powerpoint/2010/main" val="1049692620"/>
              </p:ext>
            </p:extLst>
          </p:nvPr>
        </p:nvGraphicFramePr>
        <p:xfrm>
          <a:off x="444500" y="2324099"/>
          <a:ext cx="5270500" cy="30734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a:graphicFrameLocks/>
          </p:cNvGraphicFramePr>
          <p:nvPr>
            <p:extLst>
              <p:ext uri="{D42A27DB-BD31-4B8C-83A1-F6EECF244321}">
                <p14:modId xmlns:p14="http://schemas.microsoft.com/office/powerpoint/2010/main" val="1908988527"/>
              </p:ext>
            </p:extLst>
          </p:nvPr>
        </p:nvGraphicFramePr>
        <p:xfrm>
          <a:off x="6210300" y="2324100"/>
          <a:ext cx="5270500" cy="30734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715418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288126" y="1068049"/>
            <a:ext cx="3606085" cy="369332"/>
          </a:xfrm>
          <a:prstGeom prst="rect">
            <a:avLst/>
          </a:prstGeom>
          <a:noFill/>
        </p:spPr>
        <p:txBody>
          <a:bodyPr wrap="square" rtlCol="0">
            <a:spAutoFit/>
          </a:bodyPr>
          <a:lstStyle/>
          <a:p>
            <a:pPr algn="ctr"/>
            <a:r>
              <a:rPr lang="en-IN" b="1" dirty="0" smtClean="0"/>
              <a:t>DISCRIMINATIVE PREDICTORS</a:t>
            </a:r>
            <a:endParaRPr lang="en-IN" b="1" dirty="0"/>
          </a:p>
        </p:txBody>
      </p:sp>
      <p:sp>
        <p:nvSpPr>
          <p:cNvPr id="10" name="TextBox 9"/>
          <p:cNvSpPr txBox="1"/>
          <p:nvPr/>
        </p:nvSpPr>
        <p:spPr>
          <a:xfrm>
            <a:off x="2851962" y="5844364"/>
            <a:ext cx="6478415" cy="646331"/>
          </a:xfrm>
          <a:prstGeom prst="rect">
            <a:avLst/>
          </a:prstGeom>
          <a:noFill/>
        </p:spPr>
        <p:txBody>
          <a:bodyPr wrap="square" rtlCol="0">
            <a:spAutoFit/>
          </a:bodyPr>
          <a:lstStyle/>
          <a:p>
            <a:pPr algn="ctr"/>
            <a:r>
              <a:rPr lang="en-IN" b="1" dirty="0"/>
              <a:t>VARYING PERCENTAGE OF EXACERBATION </a:t>
            </a:r>
            <a:r>
              <a:rPr lang="en-IN" b="1" dirty="0" smtClean="0"/>
              <a:t>POPULATION</a:t>
            </a:r>
          </a:p>
          <a:p>
            <a:pPr algn="ctr"/>
            <a:r>
              <a:rPr lang="en-IN" b="1" dirty="0" smtClean="0"/>
              <a:t>IN DIFFERENT BINS</a:t>
            </a:r>
            <a:endParaRPr lang="en-IN" b="1" dirty="0"/>
          </a:p>
        </p:txBody>
      </p:sp>
      <p:graphicFrame>
        <p:nvGraphicFramePr>
          <p:cNvPr id="7" name="Chart 6"/>
          <p:cNvGraphicFramePr>
            <a:graphicFrameLocks/>
          </p:cNvGraphicFramePr>
          <p:nvPr>
            <p:extLst>
              <p:ext uri="{D42A27DB-BD31-4B8C-83A1-F6EECF244321}">
                <p14:modId xmlns:p14="http://schemas.microsoft.com/office/powerpoint/2010/main" val="588069831"/>
              </p:ext>
            </p:extLst>
          </p:nvPr>
        </p:nvGraphicFramePr>
        <p:xfrm>
          <a:off x="508000" y="2066072"/>
          <a:ext cx="5270500" cy="31496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3777112485"/>
              </p:ext>
            </p:extLst>
          </p:nvPr>
        </p:nvGraphicFramePr>
        <p:xfrm>
          <a:off x="6332468" y="2066072"/>
          <a:ext cx="5270500" cy="31496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9707114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4004</TotalTime>
  <Words>1780</Words>
  <Application>Microsoft Office PowerPoint</Application>
  <PresentationFormat>Widescreen</PresentationFormat>
  <Paragraphs>162</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Andalus</vt:lpstr>
      <vt:lpstr>Arial</vt:lpstr>
      <vt:lpstr>Corbel</vt:lpstr>
      <vt:lpstr>Depth</vt:lpstr>
      <vt:lpstr>Business Case : HealthCare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Case : HealthCare</dc:title>
  <dc:creator>ADITYA SIDDHANT</dc:creator>
  <cp:lastModifiedBy>ADITYA SIDDHANT</cp:lastModifiedBy>
  <cp:revision>138</cp:revision>
  <dcterms:created xsi:type="dcterms:W3CDTF">2016-01-24T07:45:13Z</dcterms:created>
  <dcterms:modified xsi:type="dcterms:W3CDTF">2016-01-29T07:12:23Z</dcterms:modified>
</cp:coreProperties>
</file>